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27"/>
  </p:notesMasterIdLst>
  <p:sldIdLst>
    <p:sldId id="342" r:id="rId5"/>
    <p:sldId id="338" r:id="rId6"/>
    <p:sldId id="343" r:id="rId7"/>
    <p:sldId id="341" r:id="rId8"/>
    <p:sldId id="345" r:id="rId9"/>
    <p:sldId id="330" r:id="rId10"/>
    <p:sldId id="348" r:id="rId11"/>
    <p:sldId id="347" r:id="rId12"/>
    <p:sldId id="332" r:id="rId13"/>
    <p:sldId id="353" r:id="rId14"/>
    <p:sldId id="331" r:id="rId15"/>
    <p:sldId id="336" r:id="rId16"/>
    <p:sldId id="337" r:id="rId17"/>
    <p:sldId id="350" r:id="rId18"/>
    <p:sldId id="351" r:id="rId19"/>
    <p:sldId id="352" r:id="rId20"/>
    <p:sldId id="339" r:id="rId21"/>
    <p:sldId id="340" r:id="rId22"/>
    <p:sldId id="346" r:id="rId23"/>
    <p:sldId id="334" r:id="rId24"/>
    <p:sldId id="354" r:id="rId25"/>
    <p:sldId id="300" r:id="rId26"/>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88"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56" userDrawn="1">
          <p15:clr>
            <a:srgbClr val="A4A3A4"/>
          </p15:clr>
        </p15:guide>
        <p15:guide id="26" pos="336" userDrawn="1">
          <p15:clr>
            <a:srgbClr val="A4A3A4"/>
          </p15:clr>
        </p15:guide>
        <p15:guide id="27" pos="55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 id="2" name="Caitlyn Ryan" initials="CR" lastIdx="2" clrIdx="2">
    <p:extLst>
      <p:ext uri="{19B8F6BF-5375-455C-9EA6-DF929625EA0E}">
        <p15:presenceInfo xmlns:p15="http://schemas.microsoft.com/office/powerpoint/2012/main" userId="S-1-5-21-383413107-1061881802-891584314-125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A5D"/>
    <a:srgbClr val="DCDCDC"/>
    <a:srgbClr val="F2F4F4"/>
    <a:srgbClr val="414042"/>
    <a:srgbClr val="0E2735"/>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22" autoAdjust="0"/>
    <p:restoredTop sz="71238" autoAdjust="0"/>
  </p:normalViewPr>
  <p:slideViewPr>
    <p:cSldViewPr snapToGrid="0" showGuides="1">
      <p:cViewPr varScale="1">
        <p:scale>
          <a:sx n="59" d="100"/>
          <a:sy n="59" d="100"/>
        </p:scale>
        <p:origin x="1614" y="78"/>
      </p:cViewPr>
      <p:guideLst>
        <p:guide orient="horz" pos="1488"/>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56"/>
        <p:guide pos="336"/>
        <p:guide pos="557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Beta</c:v>
                </c:pt>
              </c:strCache>
            </c:strRef>
          </c:tx>
          <c:spPr>
            <a:solidFill>
              <a:schemeClr val="accent2">
                <a:alpha val="50196"/>
              </a:schemeClr>
            </a:solidFill>
            <a:ln w="25400">
              <a:solidFill>
                <a:schemeClr val="accent2"/>
              </a:solidFill>
              <a:prstDash val="sysDot"/>
            </a:ln>
            <a:effectLst/>
          </c:spPr>
          <c:cat>
            <c:strRef>
              <c:f>Sheet1!$A$2:$A$6</c:f>
              <c:strCache>
                <c:ptCount val="5"/>
                <c:pt idx="0">
                  <c:v>Operational Excellence</c:v>
                </c:pt>
                <c:pt idx="1">
                  <c:v>Security</c:v>
                </c:pt>
                <c:pt idx="2">
                  <c:v>Reliability</c:v>
                </c:pt>
                <c:pt idx="3">
                  <c:v>Performance Efficiency</c:v>
                </c:pt>
                <c:pt idx="4">
                  <c:v>Cost Optimization</c:v>
                </c:pt>
              </c:strCache>
            </c:strRef>
          </c:cat>
          <c:val>
            <c:numRef>
              <c:f>Sheet1!$B$2:$B$6</c:f>
              <c:numCache>
                <c:formatCode>General</c:formatCode>
                <c:ptCount val="5"/>
                <c:pt idx="0">
                  <c:v>2</c:v>
                </c:pt>
                <c:pt idx="1">
                  <c:v>1</c:v>
                </c:pt>
                <c:pt idx="2">
                  <c:v>2</c:v>
                </c:pt>
                <c:pt idx="3">
                  <c:v>5</c:v>
                </c:pt>
                <c:pt idx="4">
                  <c:v>1</c:v>
                </c:pt>
              </c:numCache>
            </c:numRef>
          </c:val>
          <c:extLst>
            <c:ext xmlns:c16="http://schemas.microsoft.com/office/drawing/2014/chart" uri="{C3380CC4-5D6E-409C-BE32-E72D297353CC}">
              <c16:uniqueId val="{00000000-B702-4A60-AD39-368CA7CF9832}"/>
            </c:ext>
          </c:extLst>
        </c:ser>
        <c:ser>
          <c:idx val="1"/>
          <c:order val="1"/>
          <c:tx>
            <c:strRef>
              <c:f>Sheet1!$C$1</c:f>
              <c:strCache>
                <c:ptCount val="1"/>
                <c:pt idx="0">
                  <c:v>MVP</c:v>
                </c:pt>
              </c:strCache>
            </c:strRef>
          </c:tx>
          <c:spPr>
            <a:solidFill>
              <a:schemeClr val="accent4">
                <a:alpha val="50196"/>
              </a:schemeClr>
            </a:solidFill>
            <a:ln w="25400">
              <a:solidFill>
                <a:schemeClr val="accent4"/>
              </a:solidFill>
              <a:prstDash val="sysDot"/>
            </a:ln>
            <a:effectLst/>
          </c:spPr>
          <c:cat>
            <c:strRef>
              <c:f>Sheet1!$A$2:$A$6</c:f>
              <c:strCache>
                <c:ptCount val="5"/>
                <c:pt idx="0">
                  <c:v>Operational Excellence</c:v>
                </c:pt>
                <c:pt idx="1">
                  <c:v>Security</c:v>
                </c:pt>
                <c:pt idx="2">
                  <c:v>Reliability</c:v>
                </c:pt>
                <c:pt idx="3">
                  <c:v>Performance Efficiency</c:v>
                </c:pt>
                <c:pt idx="4">
                  <c:v>Cost Optimization</c:v>
                </c:pt>
              </c:strCache>
            </c:strRef>
          </c:cat>
          <c:val>
            <c:numRef>
              <c:f>Sheet1!$C$2:$C$6</c:f>
              <c:numCache>
                <c:formatCode>General</c:formatCode>
                <c:ptCount val="5"/>
                <c:pt idx="0">
                  <c:v>3</c:v>
                </c:pt>
                <c:pt idx="1">
                  <c:v>2</c:v>
                </c:pt>
                <c:pt idx="2">
                  <c:v>3</c:v>
                </c:pt>
                <c:pt idx="3">
                  <c:v>4</c:v>
                </c:pt>
                <c:pt idx="4">
                  <c:v>3</c:v>
                </c:pt>
              </c:numCache>
            </c:numRef>
          </c:val>
          <c:extLst>
            <c:ext xmlns:c16="http://schemas.microsoft.com/office/drawing/2014/chart" uri="{C3380CC4-5D6E-409C-BE32-E72D297353CC}">
              <c16:uniqueId val="{00000001-B702-4A60-AD39-368CA7CF9832}"/>
            </c:ext>
          </c:extLst>
        </c:ser>
        <c:ser>
          <c:idx val="2"/>
          <c:order val="2"/>
          <c:tx>
            <c:strRef>
              <c:f>Sheet1!$D$1</c:f>
              <c:strCache>
                <c:ptCount val="1"/>
                <c:pt idx="0">
                  <c:v>Hockey Stick</c:v>
                </c:pt>
              </c:strCache>
            </c:strRef>
          </c:tx>
          <c:spPr>
            <a:solidFill>
              <a:schemeClr val="accent6">
                <a:alpha val="50196"/>
              </a:schemeClr>
            </a:solidFill>
            <a:ln w="25400">
              <a:solidFill>
                <a:schemeClr val="accent6"/>
              </a:solidFill>
              <a:prstDash val="sysDot"/>
            </a:ln>
            <a:effectLst/>
          </c:spPr>
          <c:cat>
            <c:strRef>
              <c:f>Sheet1!$A$2:$A$6</c:f>
              <c:strCache>
                <c:ptCount val="5"/>
                <c:pt idx="0">
                  <c:v>Operational Excellence</c:v>
                </c:pt>
                <c:pt idx="1">
                  <c:v>Security</c:v>
                </c:pt>
                <c:pt idx="2">
                  <c:v>Reliability</c:v>
                </c:pt>
                <c:pt idx="3">
                  <c:v>Performance Efficiency</c:v>
                </c:pt>
                <c:pt idx="4">
                  <c:v>Cost Optimization</c:v>
                </c:pt>
              </c:strCache>
            </c:strRef>
          </c:cat>
          <c:val>
            <c:numRef>
              <c:f>Sheet1!$D$2:$D$6</c:f>
              <c:numCache>
                <c:formatCode>General</c:formatCode>
                <c:ptCount val="5"/>
                <c:pt idx="0">
                  <c:v>4</c:v>
                </c:pt>
                <c:pt idx="1">
                  <c:v>3</c:v>
                </c:pt>
                <c:pt idx="2">
                  <c:v>4</c:v>
                </c:pt>
                <c:pt idx="3">
                  <c:v>3</c:v>
                </c:pt>
                <c:pt idx="4">
                  <c:v>5</c:v>
                </c:pt>
              </c:numCache>
            </c:numRef>
          </c:val>
          <c:extLst>
            <c:ext xmlns:c16="http://schemas.microsoft.com/office/drawing/2014/chart" uri="{C3380CC4-5D6E-409C-BE32-E72D297353CC}">
              <c16:uniqueId val="{00000002-B702-4A60-AD39-368CA7CF9832}"/>
            </c:ext>
          </c:extLst>
        </c:ser>
        <c:dLbls>
          <c:showLegendKey val="0"/>
          <c:showVal val="0"/>
          <c:showCatName val="0"/>
          <c:showSerName val="0"/>
          <c:showPercent val="0"/>
          <c:showBubbleSize val="0"/>
        </c:dLbls>
        <c:axId val="1044033480"/>
        <c:axId val="1044035120"/>
      </c:radarChart>
      <c:catAx>
        <c:axId val="1044033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44035120"/>
        <c:crosses val="autoZero"/>
        <c:auto val="1"/>
        <c:lblAlgn val="ctr"/>
        <c:lblOffset val="100"/>
        <c:noMultiLvlLbl val="0"/>
      </c:catAx>
      <c:valAx>
        <c:axId val="1044035120"/>
        <c:scaling>
          <c:orientation val="minMax"/>
        </c:scaling>
        <c:delete val="1"/>
        <c:axPos val="l"/>
        <c:majorGridlines>
          <c:spPr>
            <a:ln w="9525" cap="flat" cmpd="sng" algn="ctr">
              <a:solidFill>
                <a:schemeClr val="tx1">
                  <a:lumMod val="15000"/>
                  <a:lumOff val="85000"/>
                </a:schemeClr>
              </a:solidFill>
              <a:prstDash val="sysDot"/>
              <a:round/>
            </a:ln>
            <a:effectLst/>
          </c:spPr>
        </c:majorGridlines>
        <c:numFmt formatCode="General" sourceLinked="1"/>
        <c:majorTickMark val="none"/>
        <c:minorTickMark val="none"/>
        <c:tickLblPos val="nextTo"/>
        <c:crossAx val="1044033480"/>
        <c:crosses val="autoZero"/>
        <c:crossBetween val="between"/>
      </c:valAx>
      <c:spPr>
        <a:noFill/>
        <a:ln>
          <a:noFill/>
        </a:ln>
        <a:effectLst/>
      </c:spPr>
    </c:plotArea>
    <c:legend>
      <c:legendPos val="t"/>
      <c:layout>
        <c:manualLayout>
          <c:xMode val="edge"/>
          <c:yMode val="edge"/>
          <c:x val="0.68399582621827193"/>
          <c:y val="1.0127313891867719E-2"/>
          <c:w val="0.31413851117934333"/>
          <c:h val="5.234704885288633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35CF75-9237-4B9A-9370-E8D22DCF77E7}" type="doc">
      <dgm:prSet loTypeId="urn:microsoft.com/office/officeart/2005/8/layout/arrow3" loCatId="relationship" qsTypeId="urn:microsoft.com/office/officeart/2005/8/quickstyle/simple2" qsCatId="simple" csTypeId="urn:microsoft.com/office/officeart/2005/8/colors/colorful5" csCatId="colorful" phldr="1"/>
      <dgm:spPr/>
      <dgm:t>
        <a:bodyPr/>
        <a:lstStyle/>
        <a:p>
          <a:endParaRPr lang="en-US"/>
        </a:p>
      </dgm:t>
    </dgm:pt>
    <dgm:pt modelId="{8C5221D4-42C3-4DB3-9788-165F7A81E72A}">
      <dgm:prSet phldrT="[Text]"/>
      <dgm:spPr/>
      <dgm:t>
        <a:bodyPr/>
        <a:lstStyle/>
        <a:p>
          <a:r>
            <a:rPr lang="en-US" dirty="0" smtClean="0"/>
            <a:t>Latency</a:t>
          </a:r>
          <a:endParaRPr lang="en-US" dirty="0"/>
        </a:p>
      </dgm:t>
    </dgm:pt>
    <dgm:pt modelId="{7349F994-46A8-45BF-B1EF-2880F3C37DE9}" type="parTrans" cxnId="{4E6AD66B-CD40-4559-8E2C-3EE30C79B2C9}">
      <dgm:prSet/>
      <dgm:spPr/>
      <dgm:t>
        <a:bodyPr/>
        <a:lstStyle/>
        <a:p>
          <a:endParaRPr lang="en-US"/>
        </a:p>
      </dgm:t>
    </dgm:pt>
    <dgm:pt modelId="{8B8CEA1B-BD0B-4A70-AF63-E5F20402A09B}" type="sibTrans" cxnId="{4E6AD66B-CD40-4559-8E2C-3EE30C79B2C9}">
      <dgm:prSet/>
      <dgm:spPr/>
      <dgm:t>
        <a:bodyPr/>
        <a:lstStyle/>
        <a:p>
          <a:endParaRPr lang="en-US"/>
        </a:p>
      </dgm:t>
    </dgm:pt>
    <dgm:pt modelId="{8E763046-B755-4901-806C-E2D181843452}">
      <dgm:prSet phldrT="[Text]"/>
      <dgm:spPr/>
      <dgm:t>
        <a:bodyPr/>
        <a:lstStyle/>
        <a:p>
          <a:r>
            <a:rPr lang="en-US" dirty="0" smtClean="0"/>
            <a:t>Money</a:t>
          </a:r>
          <a:endParaRPr lang="en-US" dirty="0"/>
        </a:p>
      </dgm:t>
    </dgm:pt>
    <dgm:pt modelId="{87DB9EB6-9290-4778-B4A0-FEBB5C00D7BD}" type="parTrans" cxnId="{867E4B27-9193-4FFF-820C-2EACF342FD25}">
      <dgm:prSet/>
      <dgm:spPr/>
      <dgm:t>
        <a:bodyPr/>
        <a:lstStyle/>
        <a:p>
          <a:endParaRPr lang="en-US"/>
        </a:p>
      </dgm:t>
    </dgm:pt>
    <dgm:pt modelId="{D3CA95A3-3AAB-4C7F-9155-C4E41D8DC925}" type="sibTrans" cxnId="{867E4B27-9193-4FFF-820C-2EACF342FD25}">
      <dgm:prSet/>
      <dgm:spPr/>
      <dgm:t>
        <a:bodyPr/>
        <a:lstStyle/>
        <a:p>
          <a:endParaRPr lang="en-US"/>
        </a:p>
      </dgm:t>
    </dgm:pt>
    <dgm:pt modelId="{44F9DFC6-AA0A-464A-A879-047B5F34AB81}" type="pres">
      <dgm:prSet presAssocID="{0935CF75-9237-4B9A-9370-E8D22DCF77E7}" presName="compositeShape" presStyleCnt="0">
        <dgm:presLayoutVars>
          <dgm:chMax val="2"/>
          <dgm:dir/>
          <dgm:resizeHandles val="exact"/>
        </dgm:presLayoutVars>
      </dgm:prSet>
      <dgm:spPr/>
      <dgm:t>
        <a:bodyPr/>
        <a:lstStyle/>
        <a:p>
          <a:endParaRPr lang="en-US"/>
        </a:p>
      </dgm:t>
    </dgm:pt>
    <dgm:pt modelId="{C8DBFFEC-6BB1-4629-A863-27BF4C7D4F9D}" type="pres">
      <dgm:prSet presAssocID="{0935CF75-9237-4B9A-9370-E8D22DCF77E7}" presName="divider" presStyleLbl="fgShp" presStyleIdx="0" presStyleCnt="1"/>
      <dgm:spPr/>
    </dgm:pt>
    <dgm:pt modelId="{7D894FEA-06C8-48C1-B5C1-4C3AE01B5650}" type="pres">
      <dgm:prSet presAssocID="{8C5221D4-42C3-4DB3-9788-165F7A81E72A}" presName="downArrow" presStyleLbl="node1" presStyleIdx="0" presStyleCnt="2"/>
      <dgm:spPr/>
    </dgm:pt>
    <dgm:pt modelId="{CA3099AD-7D39-4F23-BD83-29FF394E66DE}" type="pres">
      <dgm:prSet presAssocID="{8C5221D4-42C3-4DB3-9788-165F7A81E72A}" presName="downArrowText" presStyleLbl="revTx" presStyleIdx="0" presStyleCnt="2">
        <dgm:presLayoutVars>
          <dgm:bulletEnabled val="1"/>
        </dgm:presLayoutVars>
      </dgm:prSet>
      <dgm:spPr/>
      <dgm:t>
        <a:bodyPr/>
        <a:lstStyle/>
        <a:p>
          <a:endParaRPr lang="en-US"/>
        </a:p>
      </dgm:t>
    </dgm:pt>
    <dgm:pt modelId="{EBE2A152-C2DF-4CDC-84CE-3CC127B74543}" type="pres">
      <dgm:prSet presAssocID="{8E763046-B755-4901-806C-E2D181843452}" presName="upArrow" presStyleLbl="node1" presStyleIdx="1" presStyleCnt="2"/>
      <dgm:spPr/>
    </dgm:pt>
    <dgm:pt modelId="{A82BA5D9-4CAC-41D7-A07D-9141F7E22B70}" type="pres">
      <dgm:prSet presAssocID="{8E763046-B755-4901-806C-E2D181843452}" presName="upArrowText" presStyleLbl="revTx" presStyleIdx="1" presStyleCnt="2">
        <dgm:presLayoutVars>
          <dgm:bulletEnabled val="1"/>
        </dgm:presLayoutVars>
      </dgm:prSet>
      <dgm:spPr/>
      <dgm:t>
        <a:bodyPr/>
        <a:lstStyle/>
        <a:p>
          <a:endParaRPr lang="en-US"/>
        </a:p>
      </dgm:t>
    </dgm:pt>
  </dgm:ptLst>
  <dgm:cxnLst>
    <dgm:cxn modelId="{520EA70A-AACF-4350-B3C6-A57FF69826D4}" type="presOf" srcId="{0935CF75-9237-4B9A-9370-E8D22DCF77E7}" destId="{44F9DFC6-AA0A-464A-A879-047B5F34AB81}" srcOrd="0" destOrd="0" presId="urn:microsoft.com/office/officeart/2005/8/layout/arrow3"/>
    <dgm:cxn modelId="{867E4B27-9193-4FFF-820C-2EACF342FD25}" srcId="{0935CF75-9237-4B9A-9370-E8D22DCF77E7}" destId="{8E763046-B755-4901-806C-E2D181843452}" srcOrd="1" destOrd="0" parTransId="{87DB9EB6-9290-4778-B4A0-FEBB5C00D7BD}" sibTransId="{D3CA95A3-3AAB-4C7F-9155-C4E41D8DC925}"/>
    <dgm:cxn modelId="{6C2AA1FD-B17F-471B-9A79-DFE501FDA9A9}" type="presOf" srcId="{8E763046-B755-4901-806C-E2D181843452}" destId="{A82BA5D9-4CAC-41D7-A07D-9141F7E22B70}" srcOrd="0" destOrd="0" presId="urn:microsoft.com/office/officeart/2005/8/layout/arrow3"/>
    <dgm:cxn modelId="{3AA4689C-618E-4003-952A-621CD0CC1719}" type="presOf" srcId="{8C5221D4-42C3-4DB3-9788-165F7A81E72A}" destId="{CA3099AD-7D39-4F23-BD83-29FF394E66DE}" srcOrd="0" destOrd="0" presId="urn:microsoft.com/office/officeart/2005/8/layout/arrow3"/>
    <dgm:cxn modelId="{4E6AD66B-CD40-4559-8E2C-3EE30C79B2C9}" srcId="{0935CF75-9237-4B9A-9370-E8D22DCF77E7}" destId="{8C5221D4-42C3-4DB3-9788-165F7A81E72A}" srcOrd="0" destOrd="0" parTransId="{7349F994-46A8-45BF-B1EF-2880F3C37DE9}" sibTransId="{8B8CEA1B-BD0B-4A70-AF63-E5F20402A09B}"/>
    <dgm:cxn modelId="{9BAE406A-88E8-4423-8D19-49A3D37CFF2D}" type="presParOf" srcId="{44F9DFC6-AA0A-464A-A879-047B5F34AB81}" destId="{C8DBFFEC-6BB1-4629-A863-27BF4C7D4F9D}" srcOrd="0" destOrd="0" presId="urn:microsoft.com/office/officeart/2005/8/layout/arrow3"/>
    <dgm:cxn modelId="{8CF98829-8ED4-408A-938C-E88C0D2F6BFF}" type="presParOf" srcId="{44F9DFC6-AA0A-464A-A879-047B5F34AB81}" destId="{7D894FEA-06C8-48C1-B5C1-4C3AE01B5650}" srcOrd="1" destOrd="0" presId="urn:microsoft.com/office/officeart/2005/8/layout/arrow3"/>
    <dgm:cxn modelId="{D1418B9B-1C86-42F5-AA9B-783A1197A275}" type="presParOf" srcId="{44F9DFC6-AA0A-464A-A879-047B5F34AB81}" destId="{CA3099AD-7D39-4F23-BD83-29FF394E66DE}" srcOrd="2" destOrd="0" presId="urn:microsoft.com/office/officeart/2005/8/layout/arrow3"/>
    <dgm:cxn modelId="{61430958-5B3E-464C-A09E-F8EA0311CAA1}" type="presParOf" srcId="{44F9DFC6-AA0A-464A-A879-047B5F34AB81}" destId="{EBE2A152-C2DF-4CDC-84CE-3CC127B74543}" srcOrd="3" destOrd="0" presId="urn:microsoft.com/office/officeart/2005/8/layout/arrow3"/>
    <dgm:cxn modelId="{864D6393-12A1-4153-9EED-5935AB20A55E}" type="presParOf" srcId="{44F9DFC6-AA0A-464A-A879-047B5F34AB81}" destId="{A82BA5D9-4CAC-41D7-A07D-9141F7E22B70}"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BFFEC-6BB1-4629-A863-27BF4C7D4F9D}">
      <dsp:nvSpPr>
        <dsp:cNvPr id="0" name=""/>
        <dsp:cNvSpPr/>
      </dsp:nvSpPr>
      <dsp:spPr>
        <a:xfrm rot="21300000">
          <a:off x="29931" y="2696160"/>
          <a:ext cx="9693737" cy="1110079"/>
        </a:xfrm>
        <a:prstGeom prst="mathMinus">
          <a:avLst/>
        </a:prstGeom>
        <a:solidFill>
          <a:schemeClr val="accent5">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D894FEA-06C8-48C1-B5C1-4C3AE01B5650}">
      <dsp:nvSpPr>
        <dsp:cNvPr id="0" name=""/>
        <dsp:cNvSpPr/>
      </dsp:nvSpPr>
      <dsp:spPr>
        <a:xfrm>
          <a:off x="1170432" y="325120"/>
          <a:ext cx="2926080" cy="2600960"/>
        </a:xfrm>
        <a:prstGeom prst="downArrow">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A3099AD-7D39-4F23-BD83-29FF394E66DE}">
      <dsp:nvSpPr>
        <dsp:cNvPr id="0" name=""/>
        <dsp:cNvSpPr/>
      </dsp:nvSpPr>
      <dsp:spPr>
        <a:xfrm>
          <a:off x="5169408" y="0"/>
          <a:ext cx="3121152" cy="2731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824" tIns="369824" rIns="369824" bIns="369824" numCol="1" spcCol="1270" anchor="ctr" anchorCtr="0">
          <a:noAutofit/>
        </a:bodyPr>
        <a:lstStyle/>
        <a:p>
          <a:pPr lvl="0" algn="ctr" defTabSz="2311400">
            <a:lnSpc>
              <a:spcPct val="90000"/>
            </a:lnSpc>
            <a:spcBef>
              <a:spcPct val="0"/>
            </a:spcBef>
            <a:spcAft>
              <a:spcPct val="35000"/>
            </a:spcAft>
          </a:pPr>
          <a:r>
            <a:rPr lang="en-US" sz="5200" kern="1200" dirty="0" smtClean="0"/>
            <a:t>Latency</a:t>
          </a:r>
          <a:endParaRPr lang="en-US" sz="5200" kern="1200" dirty="0"/>
        </a:p>
      </dsp:txBody>
      <dsp:txXfrm>
        <a:off x="5169408" y="0"/>
        <a:ext cx="3121152" cy="2731008"/>
      </dsp:txXfrm>
    </dsp:sp>
    <dsp:sp modelId="{EBE2A152-C2DF-4CDC-84CE-3CC127B74543}">
      <dsp:nvSpPr>
        <dsp:cNvPr id="0" name=""/>
        <dsp:cNvSpPr/>
      </dsp:nvSpPr>
      <dsp:spPr>
        <a:xfrm>
          <a:off x="5657087" y="3576320"/>
          <a:ext cx="2926080" cy="2600960"/>
        </a:xfrm>
        <a:prstGeom prst="upArrow">
          <a:avLst/>
        </a:prstGeom>
        <a:solidFill>
          <a:schemeClr val="accent5">
            <a:hueOff val="-6063374"/>
            <a:satOff val="0"/>
            <a:lumOff val="3666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82BA5D9-4CAC-41D7-A07D-9141F7E22B70}">
      <dsp:nvSpPr>
        <dsp:cNvPr id="0" name=""/>
        <dsp:cNvSpPr/>
      </dsp:nvSpPr>
      <dsp:spPr>
        <a:xfrm>
          <a:off x="1463040" y="3771392"/>
          <a:ext cx="3121152" cy="2731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824" tIns="369824" rIns="369824" bIns="369824" numCol="1" spcCol="1270" anchor="ctr" anchorCtr="0">
          <a:noAutofit/>
        </a:bodyPr>
        <a:lstStyle/>
        <a:p>
          <a:pPr lvl="0" algn="ctr" defTabSz="2311400">
            <a:lnSpc>
              <a:spcPct val="90000"/>
            </a:lnSpc>
            <a:spcBef>
              <a:spcPct val="0"/>
            </a:spcBef>
            <a:spcAft>
              <a:spcPct val="35000"/>
            </a:spcAft>
          </a:pPr>
          <a:r>
            <a:rPr lang="en-US" sz="5200" kern="1200" dirty="0" smtClean="0"/>
            <a:t>Money</a:t>
          </a:r>
          <a:endParaRPr lang="en-US" sz="5200" kern="1200" dirty="0"/>
        </a:p>
      </dsp:txBody>
      <dsp:txXfrm>
        <a:off x="1463040" y="3771392"/>
        <a:ext cx="3121152" cy="2731008"/>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11/12/2020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816689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2003 and 2004 I</a:t>
            </a:r>
            <a:r>
              <a:rPr lang="en-US" baseline="0" dirty="0" smtClean="0"/>
              <a:t> was stationed in Baghdad Iraq with the 1</a:t>
            </a:r>
            <a:r>
              <a:rPr lang="en-US" baseline="30000" dirty="0" smtClean="0"/>
              <a:t>st</a:t>
            </a:r>
            <a:r>
              <a:rPr lang="en-US" baseline="0" dirty="0" smtClean="0"/>
              <a:t> Armored Division. 5 – 8 times per week we had to drive outside the wire (that means outside the perimeter of our base). One of those main routes I’d drive was Route Irish.</a:t>
            </a:r>
          </a:p>
          <a:p>
            <a:endParaRPr lang="en-US" baseline="0" dirty="0" smtClean="0"/>
          </a:p>
          <a:p>
            <a:r>
              <a:rPr lang="en-US" baseline="0" dirty="0" smtClean="0"/>
              <a:t>Route Irish was a 7.5 mile highway that linked Baghdad International Airport (BIAP) and the Green Zone, where the US diplomatic mission was based. It was a straight stretch of highway, mostly flat, with a  gentle curve from southwest to northeast. It was also one of the deadliest roads in Iraq. Hundreds of troops were injured or killed over the years travelling on it or trying to keep it secure. </a:t>
            </a:r>
          </a:p>
          <a:p>
            <a:endParaRPr lang="en-US" baseline="0" dirty="0" smtClean="0"/>
          </a:p>
          <a:p>
            <a:r>
              <a:rPr lang="en-US" baseline="0" dirty="0" smtClean="0"/>
              <a:t>Every time we’d set out, we’d conduct a Risk Management exercise. We’d go over who would be in what vehicle, what their roles are, how we would react individually and as a group to events. FM 100-14 (now superseded by ATP 5-19) lays out this Risk Management process and gave us a guide on how to make sure that we had a Plan A, B, C, D, and E.</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005081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 and operating on premises workloads</a:t>
            </a:r>
            <a:r>
              <a:rPr lang="en-US" baseline="0" dirty="0" smtClean="0"/>
              <a:t> is like owning a generator to power your house. The cost outlay is up front to purchase and then there’s ongoing fees like fuel and maintenance costs. There’s excess capacity between what you need to power your home and what the generator produces, or you can have a shortfall of power and not be able to keep all the lights on. It also takes a lot of domain knowledge about engines and power generation to operate and keep running.</a:t>
            </a:r>
          </a:p>
          <a:p>
            <a:endParaRPr lang="en-US" baseline="0" dirty="0" smtClean="0"/>
          </a:p>
          <a:p>
            <a:r>
              <a:rPr lang="en-US" baseline="0" dirty="0" smtClean="0"/>
              <a:t>The cloud is like transitioning to running on the power grid. </a:t>
            </a:r>
            <a:endParaRPr lang="en-US" dirty="0" smtClean="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710775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Workload is brand</a:t>
            </a:r>
            <a:r>
              <a:rPr lang="en-US" baseline="0" dirty="0" smtClean="0"/>
              <a:t> new, your focus may be on getting out of Beta and into a minimum lovable product. At this stage your focus may be on Operations and Performance </a:t>
            </a:r>
            <a:r>
              <a:rPr lang="en-US" i="1" baseline="0" dirty="0" smtClean="0"/>
              <a:t>which is absolutely fine.</a:t>
            </a:r>
          </a:p>
          <a:p>
            <a:endParaRPr lang="en-US" i="1" baseline="0" dirty="0" smtClean="0"/>
          </a:p>
          <a:p>
            <a:r>
              <a:rPr lang="en-US" i="0" baseline="0" dirty="0" smtClean="0"/>
              <a:t>But as the workload evolves and you hit that MVP phase, your priorities shift. Now you’re starting to think about Reliability and Cost Optimization more. You need more stability but need to start thinking about costs as you grow.</a:t>
            </a:r>
          </a:p>
          <a:p>
            <a:endParaRPr lang="en-US" i="0" baseline="0" dirty="0" smtClean="0"/>
          </a:p>
          <a:p>
            <a:r>
              <a:rPr lang="en-US" i="0" baseline="0" dirty="0" smtClean="0"/>
              <a:t>When you hit the front page of </a:t>
            </a:r>
            <a:r>
              <a:rPr lang="en-US" i="0" baseline="0" dirty="0" err="1" smtClean="0"/>
              <a:t>Reddit</a:t>
            </a:r>
            <a:r>
              <a:rPr lang="en-US" i="0" baseline="0" dirty="0" smtClean="0"/>
              <a:t> all of a sudden traffic spikes and everything breaks.</a:t>
            </a:r>
            <a:endParaRPr lang="en-US" i="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355857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868474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OneSpeaker">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1340F2-306D-C649-A2E3-D1F89947952C}"/>
              </a:ext>
            </a:extLst>
          </p:cNvPr>
          <p:cNvPicPr>
            <a:picLocks noChangeAspect="1"/>
          </p:cNvPicPr>
          <p:nvPr userDrawn="1"/>
        </p:nvPicPr>
        <p:blipFill>
          <a:blip r:embed="rId2"/>
          <a:stretch>
            <a:fillRect/>
          </a:stretch>
        </p:blipFill>
        <p:spPr>
          <a:xfrm>
            <a:off x="0" y="0"/>
            <a:ext cx="14630400" cy="822505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4379"/>
          </a:xfrm>
          <a:prstGeom prst="rect">
            <a:avLst/>
          </a:prstGeom>
        </p:spPr>
      </p:pic>
      <p:sp>
        <p:nvSpPr>
          <p:cNvPr id="13" name="TextBox 12">
            <a:extLst>
              <a:ext uri="{FF2B5EF4-FFF2-40B4-BE49-F238E27FC236}">
                <a16:creationId xmlns:a16="http://schemas.microsoft.com/office/drawing/2014/main" id="{29366972-4B8E-EE4B-89C6-34A143B2201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
        <p:nvSpPr>
          <p:cNvPr id="14" name="Text Placeholder 11">
            <a:extLst>
              <a:ext uri="{FF2B5EF4-FFF2-40B4-BE49-F238E27FC236}">
                <a16:creationId xmlns:a16="http://schemas.microsoft.com/office/drawing/2014/main" id="{1D3521FC-C508-104E-80D8-E2DD945D2545}"/>
              </a:ext>
            </a:extLst>
          </p:cNvPr>
          <p:cNvSpPr>
            <a:spLocks noGrp="1"/>
          </p:cNvSpPr>
          <p:nvPr>
            <p:ph type="body" sz="quarter" idx="10" hasCustomPrompt="1"/>
          </p:nvPr>
        </p:nvSpPr>
        <p:spPr>
          <a:xfrm>
            <a:off x="540006" y="5952744"/>
            <a:ext cx="5892800" cy="996597"/>
          </a:xfrm>
          <a:prstGeom prst="rect">
            <a:avLst/>
          </a:prstGeom>
        </p:spPr>
        <p:txBody>
          <a:bodyPr>
            <a:normAutofit/>
          </a:bodyPr>
          <a:lstStyle>
            <a:lvl1pPr marL="0" indent="0" algn="l">
              <a:buNone/>
              <a:defRPr sz="2600" baseline="0">
                <a:solidFill>
                  <a:schemeClr val="tx2"/>
                </a:solidFill>
              </a:defRPr>
            </a:lvl1pPr>
          </a:lstStyle>
          <a:p>
            <a:pPr lvl="0"/>
            <a:r>
              <a:rPr lang="en-US" dirty="0"/>
              <a:t>Click to edit Presenter, Team</a:t>
            </a:r>
          </a:p>
          <a:p>
            <a:pPr lvl="0"/>
            <a:r>
              <a:rPr lang="en-US" dirty="0"/>
              <a:t>Date, location</a:t>
            </a:r>
          </a:p>
        </p:txBody>
      </p:sp>
      <p:sp>
        <p:nvSpPr>
          <p:cNvPr id="15" name="Text Placeholder 8">
            <a:extLst>
              <a:ext uri="{FF2B5EF4-FFF2-40B4-BE49-F238E27FC236}">
                <a16:creationId xmlns:a16="http://schemas.microsoft.com/office/drawing/2014/main" id="{1A4C63CE-724C-A547-9CD4-8B4632C3CCFF}"/>
              </a:ext>
            </a:extLst>
          </p:cNvPr>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solidFill>
                  <a:schemeClr val="tx2"/>
                </a:solidFill>
              </a:defRPr>
            </a:lvl1pPr>
          </a:lstStyle>
          <a:p>
            <a:pPr lvl="0"/>
            <a:r>
              <a:rPr lang="en-US" dirty="0"/>
              <a:t>Click to edit Master title style</a:t>
            </a:r>
          </a:p>
        </p:txBody>
      </p:sp>
      <p:sp>
        <p:nvSpPr>
          <p:cNvPr id="16" name="Text Placeholder 11">
            <a:extLst>
              <a:ext uri="{FF2B5EF4-FFF2-40B4-BE49-F238E27FC236}">
                <a16:creationId xmlns:a16="http://schemas.microsoft.com/office/drawing/2014/main" id="{E11D19E0-362B-324D-B73A-FB792D5DD42D}"/>
              </a:ext>
            </a:extLst>
          </p:cNvPr>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solidFill>
                  <a:schemeClr val="tx2"/>
                </a:solidFill>
              </a:defRPr>
            </a:lvl1pPr>
          </a:lstStyle>
          <a:p>
            <a:pPr lvl="0"/>
            <a:r>
              <a:rPr lang="en-US" dirty="0"/>
              <a:t>Click to edit Master text styles</a:t>
            </a:r>
          </a:p>
          <a:p>
            <a:pPr lvl="0"/>
            <a:r>
              <a:rPr lang="en-US" dirty="0"/>
              <a:t>Social handle</a:t>
            </a:r>
          </a:p>
        </p:txBody>
      </p:sp>
    </p:spTree>
    <p:extLst>
      <p:ext uri="{BB962C8B-B14F-4D97-AF65-F5344CB8AC3E}">
        <p14:creationId xmlns:p14="http://schemas.microsoft.com/office/powerpoint/2010/main" val="200531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normAutofit/>
          </a:bodyPr>
          <a:lstStyle>
            <a:lvl1pPr>
              <a:defRPr sz="3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8" y="1645920"/>
            <a:ext cx="6400800" cy="508961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50641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lvl1pPr>
              <a:defRPr>
                <a:solidFill>
                  <a:schemeClr val="tx2"/>
                </a:solidFill>
              </a:defRPr>
            </a:lvl1pPr>
          </a:lstStyle>
          <a:p>
            <a:endParaRPr lang="en-US" dirty="0"/>
          </a:p>
        </p:txBody>
      </p:sp>
      <p:sp>
        <p:nvSpPr>
          <p:cNvPr id="7" name="Text Placeholder 6">
            <a:extLst>
              <a:ext uri="{FF2B5EF4-FFF2-40B4-BE49-F238E27FC236}">
                <a16:creationId xmlns:a16="http://schemas.microsoft.com/office/drawing/2014/main" id="{B863CB81-2BA0-0B4C-95B7-83DDBF552293}"/>
              </a:ext>
            </a:extLst>
          </p:cNvPr>
          <p:cNvSpPr>
            <a:spLocks noGrp="1"/>
          </p:cNvSpPr>
          <p:nvPr>
            <p:ph type="body" sz="quarter" idx="13" hasCustomPrompt="1"/>
          </p:nvPr>
        </p:nvSpPr>
        <p:spPr>
          <a:xfrm>
            <a:off x="538480" y="1645920"/>
            <a:ext cx="6400800" cy="5087619"/>
          </a:xfr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0" i="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a:p>
            <a:r>
              <a:rPr lang="en-US" sz="1920" b="1" dirty="0"/>
              <a:t>Lorem ipsum dolor sit </a:t>
            </a:r>
            <a:r>
              <a:rPr lang="en-US" sz="1920" b="1" dirty="0" err="1"/>
              <a:t>amet</a:t>
            </a:r>
            <a:r>
              <a:rPr lang="en-US" sz="1920" b="1" dirty="0"/>
              <a:t>, </a:t>
            </a:r>
            <a:r>
              <a:rPr lang="en-US" sz="1920" b="1" dirty="0" err="1"/>
              <a:t>consectetuer</a:t>
            </a:r>
            <a:r>
              <a:rPr lang="en-US" sz="1920" b="1" dirty="0"/>
              <a:t> </a:t>
            </a:r>
            <a:r>
              <a:rPr lang="en-US" sz="1920" b="1" dirty="0" err="1"/>
              <a:t>adipiscing</a:t>
            </a:r>
            <a:r>
              <a:rPr lang="en-US" sz="1920" b="1" dirty="0"/>
              <a:t> </a:t>
            </a:r>
            <a:r>
              <a:rPr lang="en-US" sz="1920" b="1" dirty="0" err="1"/>
              <a:t>elit</a:t>
            </a:r>
            <a:r>
              <a:rPr lang="en-US" sz="1920" b="1" dirty="0"/>
              <a:t>, </a:t>
            </a:r>
            <a:r>
              <a:rPr lang="en-US" sz="1920" b="1" dirty="0" err="1"/>
              <a:t>sed</a:t>
            </a:r>
            <a:r>
              <a:rPr lang="en-US" sz="1920" b="1" dirty="0"/>
              <a:t> </a:t>
            </a:r>
            <a:r>
              <a:rPr lang="en-US" sz="1920" b="1" dirty="0" err="1"/>
              <a:t>diam</a:t>
            </a:r>
            <a:r>
              <a:rPr lang="en-US" sz="1920" b="1" dirty="0"/>
              <a:t> </a:t>
            </a:r>
            <a:r>
              <a:rPr lang="en-US" sz="1920" b="1" dirty="0" err="1"/>
              <a:t>nonummy</a:t>
            </a:r>
            <a:r>
              <a:rPr lang="en-US" sz="1920" b="1" dirty="0"/>
              <a:t> </a:t>
            </a:r>
            <a:r>
              <a:rPr lang="en-US" sz="1920" b="1" dirty="0" err="1"/>
              <a:t>nibh</a:t>
            </a:r>
            <a:r>
              <a:rPr lang="en-US" sz="1920" b="1" dirty="0"/>
              <a:t> </a:t>
            </a:r>
            <a:r>
              <a:rPr lang="en-US" sz="1920" b="1" dirty="0" err="1"/>
              <a:t>euismod</a:t>
            </a:r>
            <a:r>
              <a:rPr lang="en-US" sz="1920" b="1" dirty="0"/>
              <a:t> </a:t>
            </a:r>
            <a:r>
              <a:rPr lang="en-US" sz="1920" b="1" dirty="0" err="1"/>
              <a:t>tincidunt</a:t>
            </a:r>
            <a:r>
              <a:rPr lang="en-US" sz="1920" b="1" dirty="0"/>
              <a:t> </a:t>
            </a:r>
            <a:r>
              <a:rPr lang="en-US" sz="1920" b="1" dirty="0" err="1"/>
              <a:t>ut</a:t>
            </a:r>
            <a:r>
              <a:rPr lang="en-US" sz="1920" b="1" dirty="0"/>
              <a:t> </a:t>
            </a:r>
            <a:r>
              <a:rPr lang="en-US" sz="1920" b="1" dirty="0" err="1"/>
              <a:t>laoreet</a:t>
            </a:r>
            <a:r>
              <a:rPr lang="en-US" sz="1920" b="1" dirty="0"/>
              <a:t> dolore magna </a:t>
            </a:r>
            <a:r>
              <a:rPr lang="en-US" sz="1920" b="1" dirty="0" err="1"/>
              <a:t>aliquam</a:t>
            </a:r>
            <a:r>
              <a:rPr lang="en-US" sz="1920" b="1" dirty="0"/>
              <a:t> </a:t>
            </a:r>
            <a:r>
              <a:rPr lang="en-US" sz="1920" b="1" dirty="0" err="1"/>
              <a:t>erat</a:t>
            </a:r>
            <a:r>
              <a:rPr lang="en-US" sz="1920" b="1" dirty="0"/>
              <a:t> </a:t>
            </a:r>
            <a:r>
              <a:rPr lang="en-US" sz="1920" b="1" dirty="0" err="1"/>
              <a:t>volutpat</a:t>
            </a:r>
            <a:r>
              <a:rPr lang="en-US" sz="1920" b="1" dirty="0"/>
              <a:t>. </a:t>
            </a:r>
          </a:p>
          <a:p>
            <a:endParaRPr lang="en-US" sz="1920" b="1" dirty="0"/>
          </a:p>
        </p:txBody>
      </p:sp>
    </p:spTree>
    <p:extLst>
      <p:ext uri="{BB962C8B-B14F-4D97-AF65-F5344CB8AC3E}">
        <p14:creationId xmlns:p14="http://schemas.microsoft.com/office/powerpoint/2010/main" val="153776081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D7E420A9-CC61-744A-929F-ECC58314AE67}"/>
              </a:ext>
            </a:extLst>
          </p:cNvPr>
          <p:cNvSpPr>
            <a:spLocks noGrp="1"/>
          </p:cNvSpPr>
          <p:nvPr>
            <p:ph type="pic" sz="quarter" idx="10"/>
          </p:nvPr>
        </p:nvSpPr>
        <p:spPr>
          <a:xfrm>
            <a:off x="548639" y="1645920"/>
            <a:ext cx="4572000" cy="5028635"/>
          </a:xfrm>
          <a:prstGeom prst="rect">
            <a:avLst/>
          </a:prstGeom>
        </p:spPr>
        <p:txBody>
          <a:bodyPr/>
          <a:lstStyle>
            <a:lvl1pPr>
              <a:defRPr>
                <a:solidFill>
                  <a:schemeClr val="tx2"/>
                </a:solidFill>
              </a:defRPr>
            </a:lvl1pPr>
          </a:lstStyle>
          <a:p>
            <a:endParaRPr lang="en-US" dirty="0"/>
          </a:p>
        </p:txBody>
      </p:sp>
      <p:sp>
        <p:nvSpPr>
          <p:cNvPr id="5" name="Picture Placeholder 4">
            <a:extLst>
              <a:ext uri="{FF2B5EF4-FFF2-40B4-BE49-F238E27FC236}">
                <a16:creationId xmlns:a16="http://schemas.microsoft.com/office/drawing/2014/main" id="{87C5ED34-8610-AF44-B5D4-DCA3634E5CFD}"/>
              </a:ext>
            </a:extLst>
          </p:cNvPr>
          <p:cNvSpPr>
            <a:spLocks noGrp="1"/>
          </p:cNvSpPr>
          <p:nvPr>
            <p:ph type="pic" sz="quarter" idx="11"/>
          </p:nvPr>
        </p:nvSpPr>
        <p:spPr>
          <a:xfrm>
            <a:off x="9486900" y="1645920"/>
            <a:ext cx="4572000" cy="5028635"/>
          </a:xfrm>
          <a:prstGeom prst="rect">
            <a:avLst/>
          </a:prstGeom>
        </p:spPr>
        <p:txBody>
          <a:bodyPr/>
          <a:lstStyle>
            <a:lvl1pPr>
              <a:defRPr>
                <a:solidFill>
                  <a:schemeClr val="tx2"/>
                </a:solidFill>
              </a:defRPr>
            </a:lvl1pPr>
          </a:lstStyle>
          <a:p>
            <a:endParaRPr lang="en-US" dirty="0"/>
          </a:p>
        </p:txBody>
      </p:sp>
      <p:sp>
        <p:nvSpPr>
          <p:cNvPr id="7" name="Picture Placeholder 4">
            <a:extLst>
              <a:ext uri="{FF2B5EF4-FFF2-40B4-BE49-F238E27FC236}">
                <a16:creationId xmlns:a16="http://schemas.microsoft.com/office/drawing/2014/main" id="{C8997369-9E26-AA4F-86C5-89CE9789BE0A}"/>
              </a:ext>
            </a:extLst>
          </p:cNvPr>
          <p:cNvSpPr>
            <a:spLocks noGrp="1"/>
          </p:cNvSpPr>
          <p:nvPr>
            <p:ph type="pic" sz="quarter" idx="12"/>
          </p:nvPr>
        </p:nvSpPr>
        <p:spPr>
          <a:xfrm>
            <a:off x="5513512" y="1645920"/>
            <a:ext cx="3657600" cy="2686296"/>
          </a:xfrm>
          <a:prstGeom prst="rect">
            <a:avLst/>
          </a:prstGeom>
        </p:spPr>
        <p:txBody>
          <a:bodyPr/>
          <a:lstStyle>
            <a:lvl1pPr>
              <a:defRPr>
                <a:solidFill>
                  <a:schemeClr val="tx2"/>
                </a:solidFill>
              </a:defRPr>
            </a:lvl1pPr>
          </a:lstStyle>
          <a:p>
            <a:endParaRPr lang="en-US" dirty="0"/>
          </a:p>
        </p:txBody>
      </p:sp>
      <p:sp>
        <p:nvSpPr>
          <p:cNvPr id="8" name="Picture Placeholder 4">
            <a:extLst>
              <a:ext uri="{FF2B5EF4-FFF2-40B4-BE49-F238E27FC236}">
                <a16:creationId xmlns:a16="http://schemas.microsoft.com/office/drawing/2014/main" id="{CE0D1CBE-2F23-DA4E-AF93-871DC6AE9A89}"/>
              </a:ext>
            </a:extLst>
          </p:cNvPr>
          <p:cNvSpPr>
            <a:spLocks noGrp="1"/>
          </p:cNvSpPr>
          <p:nvPr>
            <p:ph type="pic" sz="quarter" idx="13"/>
          </p:nvPr>
        </p:nvSpPr>
        <p:spPr>
          <a:xfrm>
            <a:off x="5513512" y="4774602"/>
            <a:ext cx="3657600" cy="1892899"/>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6369688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8820B8C-5E97-A44A-A9BF-CA38F1A95725}"/>
              </a:ext>
            </a:extLst>
          </p:cNvPr>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
        <p:nvSpPr>
          <p:cNvPr id="4" name="Picture Placeholder 4">
            <a:extLst>
              <a:ext uri="{FF2B5EF4-FFF2-40B4-BE49-F238E27FC236}">
                <a16:creationId xmlns:a16="http://schemas.microsoft.com/office/drawing/2014/main" id="{0EF31DAE-CCCE-2B46-940F-8A65659D0A6E}"/>
              </a:ext>
            </a:extLst>
          </p:cNvPr>
          <p:cNvSpPr>
            <a:spLocks noGrp="1"/>
          </p:cNvSpPr>
          <p:nvPr>
            <p:ph type="pic" sz="quarter" idx="10"/>
          </p:nvPr>
        </p:nvSpPr>
        <p:spPr>
          <a:xfrm>
            <a:off x="548640" y="1645920"/>
            <a:ext cx="8328074" cy="5028635"/>
          </a:xfrm>
          <a:prstGeom prst="rect">
            <a:avLst/>
          </a:prstGeom>
        </p:spPr>
        <p:txBody>
          <a:bodyPr/>
          <a:lstStyle>
            <a:lvl1pPr>
              <a:defRPr>
                <a:solidFill>
                  <a:schemeClr val="tx2"/>
                </a:solidFill>
              </a:defRPr>
            </a:lvl1pPr>
          </a:lstStyle>
          <a:p>
            <a:endParaRPr lang="en-US"/>
          </a:p>
        </p:txBody>
      </p:sp>
      <p:sp>
        <p:nvSpPr>
          <p:cNvPr id="5" name="Picture Placeholder 4">
            <a:extLst>
              <a:ext uri="{FF2B5EF4-FFF2-40B4-BE49-F238E27FC236}">
                <a16:creationId xmlns:a16="http://schemas.microsoft.com/office/drawing/2014/main" id="{492F0690-6524-DB42-8F3D-7A53E8A2CD99}"/>
              </a:ext>
            </a:extLst>
          </p:cNvPr>
          <p:cNvSpPr>
            <a:spLocks noGrp="1"/>
          </p:cNvSpPr>
          <p:nvPr>
            <p:ph type="pic" sz="quarter" idx="11"/>
          </p:nvPr>
        </p:nvSpPr>
        <p:spPr>
          <a:xfrm>
            <a:off x="9301480" y="1645920"/>
            <a:ext cx="4754880" cy="5028635"/>
          </a:xfrm>
          <a:prstGeom prst="rect">
            <a:avLst/>
          </a:prstGeom>
        </p:spPr>
        <p:txBody>
          <a:bodyPr/>
          <a:lstStyle>
            <a:lvl1pPr>
              <a:defRPr>
                <a:solidFill>
                  <a:schemeClr val="tx2"/>
                </a:solidFill>
              </a:defRPr>
            </a:lvl1pPr>
          </a:lstStyle>
          <a:p>
            <a:endParaRPr lang="en-US"/>
          </a:p>
        </p:txBody>
      </p:sp>
    </p:spTree>
    <p:extLst>
      <p:ext uri="{BB962C8B-B14F-4D97-AF65-F5344CB8AC3E}">
        <p14:creationId xmlns:p14="http://schemas.microsoft.com/office/powerpoint/2010/main" val="212483756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normAutofit/>
          </a:bodyPr>
          <a:lstStyle>
            <a:lvl1pPr>
              <a:defRPr sz="3800">
                <a:solidFill>
                  <a:schemeClr val="tx2"/>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93853F10-9B0B-734F-B4E4-C98A7D09B3B4}"/>
              </a:ext>
            </a:extLst>
          </p:cNvPr>
          <p:cNvSpPr>
            <a:spLocks noGrp="1"/>
          </p:cNvSpPr>
          <p:nvPr>
            <p:ph type="pic" sz="quarter" idx="10"/>
          </p:nvPr>
        </p:nvSpPr>
        <p:spPr>
          <a:xfrm>
            <a:off x="548640" y="1645920"/>
            <a:ext cx="13510260" cy="5338152"/>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83351929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0174B360-4DA4-6744-ACFC-7DB49D4F8E72}"/>
              </a:ext>
            </a:extLst>
          </p:cNvPr>
          <p:cNvSpPr>
            <a:spLocks noGrp="1"/>
          </p:cNvSpPr>
          <p:nvPr>
            <p:ph type="pic" sz="quarter" idx="10"/>
          </p:nvPr>
        </p:nvSpPr>
        <p:spPr>
          <a:xfrm>
            <a:off x="0" y="1"/>
            <a:ext cx="14630400" cy="8229598"/>
          </a:xfrm>
          <a:prstGeom prst="rect">
            <a:avLst/>
          </a:prstGeom>
        </p:spPr>
        <p:txBody>
          <a:bodyPr/>
          <a:lstStyle>
            <a:lvl1pPr>
              <a:defRPr>
                <a:solidFill>
                  <a:schemeClr val="tx2"/>
                </a:solidFill>
              </a:defRPr>
            </a:lvl1pPr>
          </a:lstStyle>
          <a:p>
            <a:endParaRPr lang="en-US"/>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901287801"/>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a:solidFill>
                  <a:schemeClr val="tx2"/>
                </a:solidFill>
              </a:defRPr>
            </a:lvl1pPr>
          </a:lstStyle>
          <a:p>
            <a:r>
              <a:rPr lang="en-US" dirty="0"/>
              <a:t>Click to edit Master title style</a:t>
            </a:r>
          </a:p>
        </p:txBody>
      </p:sp>
      <p:sp>
        <p:nvSpPr>
          <p:cNvPr id="6" name="Picture Placeholder 2">
            <a:extLst>
              <a:ext uri="{FF2B5EF4-FFF2-40B4-BE49-F238E27FC236}">
                <a16:creationId xmlns:a16="http://schemas.microsoft.com/office/drawing/2014/main" id="{961C43B1-F027-8D4C-A357-C0443C9527D1}"/>
              </a:ext>
            </a:extLst>
          </p:cNvPr>
          <p:cNvSpPr>
            <a:spLocks noGrp="1"/>
          </p:cNvSpPr>
          <p:nvPr>
            <p:ph type="pic" sz="quarter" idx="16"/>
          </p:nvPr>
        </p:nvSpPr>
        <p:spPr>
          <a:xfrm>
            <a:off x="946674" y="2502419"/>
            <a:ext cx="2028989" cy="1518157"/>
          </a:xfrm>
          <a:prstGeom prst="rect">
            <a:avLst/>
          </a:prstGeom>
        </p:spPr>
        <p:txBody>
          <a:bodyPr>
            <a:normAutofit/>
          </a:bodyPr>
          <a:lstStyle>
            <a:lvl1pPr>
              <a:defRPr sz="1600">
                <a:solidFill>
                  <a:schemeClr val="tx2"/>
                </a:solidFill>
              </a:defRPr>
            </a:lvl1pPr>
          </a:lstStyle>
          <a:p>
            <a:r>
              <a:rPr lang="en-US" dirty="0"/>
              <a:t>Drag picture to placeholder or click icon to add</a:t>
            </a:r>
          </a:p>
        </p:txBody>
      </p:sp>
      <p:sp>
        <p:nvSpPr>
          <p:cNvPr id="7" name="Picture Placeholder 2">
            <a:extLst>
              <a:ext uri="{FF2B5EF4-FFF2-40B4-BE49-F238E27FC236}">
                <a16:creationId xmlns:a16="http://schemas.microsoft.com/office/drawing/2014/main" id="{1CAF2086-B0F7-3A42-9B32-5E8E98210D7C}"/>
              </a:ext>
            </a:extLst>
          </p:cNvPr>
          <p:cNvSpPr>
            <a:spLocks noGrp="1"/>
          </p:cNvSpPr>
          <p:nvPr>
            <p:ph type="pic" sz="quarter" idx="17"/>
          </p:nvPr>
        </p:nvSpPr>
        <p:spPr>
          <a:xfrm>
            <a:off x="4328298"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8" name="Picture Placeholder 2">
            <a:extLst>
              <a:ext uri="{FF2B5EF4-FFF2-40B4-BE49-F238E27FC236}">
                <a16:creationId xmlns:a16="http://schemas.microsoft.com/office/drawing/2014/main" id="{FCEC5B2A-BC35-2443-A09C-60F189DA99A9}"/>
              </a:ext>
            </a:extLst>
          </p:cNvPr>
          <p:cNvSpPr>
            <a:spLocks noGrp="1"/>
          </p:cNvSpPr>
          <p:nvPr>
            <p:ph type="pic" sz="quarter" idx="18"/>
          </p:nvPr>
        </p:nvSpPr>
        <p:spPr>
          <a:xfrm>
            <a:off x="7709922"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9" name="Picture Placeholder 2">
            <a:extLst>
              <a:ext uri="{FF2B5EF4-FFF2-40B4-BE49-F238E27FC236}">
                <a16:creationId xmlns:a16="http://schemas.microsoft.com/office/drawing/2014/main" id="{1140B1AE-19F8-B643-9F51-AF879A784B44}"/>
              </a:ext>
            </a:extLst>
          </p:cNvPr>
          <p:cNvSpPr>
            <a:spLocks noGrp="1"/>
          </p:cNvSpPr>
          <p:nvPr>
            <p:ph type="pic" sz="quarter" idx="19"/>
          </p:nvPr>
        </p:nvSpPr>
        <p:spPr>
          <a:xfrm>
            <a:off x="11091547" y="2502419"/>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0" name="Picture Placeholder 2">
            <a:extLst>
              <a:ext uri="{FF2B5EF4-FFF2-40B4-BE49-F238E27FC236}">
                <a16:creationId xmlns:a16="http://schemas.microsoft.com/office/drawing/2014/main" id="{11A4F132-9F85-FB40-8DAB-CAFBC0A8682A}"/>
              </a:ext>
            </a:extLst>
          </p:cNvPr>
          <p:cNvSpPr>
            <a:spLocks noGrp="1"/>
          </p:cNvSpPr>
          <p:nvPr>
            <p:ph type="pic" sz="quarter" idx="20"/>
          </p:nvPr>
        </p:nvSpPr>
        <p:spPr>
          <a:xfrm>
            <a:off x="946674"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1" name="Picture Placeholder 2">
            <a:extLst>
              <a:ext uri="{FF2B5EF4-FFF2-40B4-BE49-F238E27FC236}">
                <a16:creationId xmlns:a16="http://schemas.microsoft.com/office/drawing/2014/main" id="{1C0CB52A-AAFF-3443-A1B6-90061B63DFE2}"/>
              </a:ext>
            </a:extLst>
          </p:cNvPr>
          <p:cNvSpPr>
            <a:spLocks noGrp="1"/>
          </p:cNvSpPr>
          <p:nvPr>
            <p:ph type="pic" sz="quarter" idx="21"/>
          </p:nvPr>
        </p:nvSpPr>
        <p:spPr>
          <a:xfrm>
            <a:off x="4328298"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2" name="Picture Placeholder 2">
            <a:extLst>
              <a:ext uri="{FF2B5EF4-FFF2-40B4-BE49-F238E27FC236}">
                <a16:creationId xmlns:a16="http://schemas.microsoft.com/office/drawing/2014/main" id="{DF7C7411-4353-2C46-88BB-81BA2B34FAEA}"/>
              </a:ext>
            </a:extLst>
          </p:cNvPr>
          <p:cNvSpPr>
            <a:spLocks noGrp="1"/>
          </p:cNvSpPr>
          <p:nvPr>
            <p:ph type="pic" sz="quarter" idx="22"/>
          </p:nvPr>
        </p:nvSpPr>
        <p:spPr>
          <a:xfrm>
            <a:off x="7709922" y="4696978"/>
            <a:ext cx="2028989" cy="1518157"/>
          </a:xfrm>
          <a:prstGeom prst="rect">
            <a:avLst/>
          </a:prstGeom>
        </p:spPr>
        <p:txBody>
          <a:bodyPr>
            <a:normAutofit/>
          </a:bodyPr>
          <a:lstStyle>
            <a:lvl1pPr>
              <a:defRPr sz="1600">
                <a:solidFill>
                  <a:schemeClr val="tx2"/>
                </a:solidFill>
              </a:defRPr>
            </a:lvl1pPr>
          </a:lstStyle>
          <a:p>
            <a:r>
              <a:rPr lang="en-US"/>
              <a:t>Drag picture to placeholder or click icon to add</a:t>
            </a:r>
            <a:endParaRPr lang="en-US" dirty="0"/>
          </a:p>
        </p:txBody>
      </p:sp>
      <p:sp>
        <p:nvSpPr>
          <p:cNvPr id="13" name="Picture Placeholder 2">
            <a:extLst>
              <a:ext uri="{FF2B5EF4-FFF2-40B4-BE49-F238E27FC236}">
                <a16:creationId xmlns:a16="http://schemas.microsoft.com/office/drawing/2014/main" id="{BB39C439-B178-3B44-9A9B-CA908F41669F}"/>
              </a:ext>
            </a:extLst>
          </p:cNvPr>
          <p:cNvSpPr>
            <a:spLocks noGrp="1"/>
          </p:cNvSpPr>
          <p:nvPr>
            <p:ph type="pic" sz="quarter" idx="23"/>
          </p:nvPr>
        </p:nvSpPr>
        <p:spPr>
          <a:xfrm>
            <a:off x="11091547" y="4696978"/>
            <a:ext cx="2028989" cy="1518157"/>
          </a:xfrm>
          <a:prstGeom prst="rect">
            <a:avLst/>
          </a:prstGeom>
        </p:spPr>
        <p:txBody>
          <a:bodyPr>
            <a:normAutofit/>
          </a:bodyPr>
          <a:lstStyle>
            <a:lvl1pPr>
              <a:defRPr sz="1600">
                <a:solidFill>
                  <a:schemeClr val="tx2"/>
                </a:solidFill>
              </a:defRPr>
            </a:lvl1pPr>
          </a:lstStyle>
          <a:p>
            <a:r>
              <a:rPr lang="en-US" dirty="0"/>
              <a:t>Drag picture to placeholder or click icon to add</a:t>
            </a:r>
          </a:p>
        </p:txBody>
      </p:sp>
    </p:spTree>
    <p:extLst>
      <p:ext uri="{BB962C8B-B14F-4D97-AF65-F5344CB8AC3E}">
        <p14:creationId xmlns:p14="http://schemas.microsoft.com/office/powerpoint/2010/main" val="82639658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857" cy="872307"/>
          </a:xfrm>
        </p:spPr>
        <p:txBody>
          <a:bodyPr/>
          <a:lstStyle>
            <a:lvl1pPr>
              <a:defRPr>
                <a:solidFill>
                  <a:schemeClr val="tx2"/>
                </a:solidFill>
              </a:defRPr>
            </a:lvl1pPr>
          </a:lstStyle>
          <a:p>
            <a:r>
              <a:rPr lang="en-US" dirty="0"/>
              <a:t>Click to edit Master title style</a:t>
            </a:r>
          </a:p>
        </p:txBody>
      </p:sp>
      <p:sp>
        <p:nvSpPr>
          <p:cNvPr id="19" name="Table Placeholder 3">
            <a:extLst>
              <a:ext uri="{FF2B5EF4-FFF2-40B4-BE49-F238E27FC236}">
                <a16:creationId xmlns:a16="http://schemas.microsoft.com/office/drawing/2014/main" id="{2B2A2CF2-1B4F-AF47-A850-CCC66A8E1A3E}"/>
              </a:ext>
            </a:extLst>
          </p:cNvPr>
          <p:cNvSpPr>
            <a:spLocks noGrp="1"/>
          </p:cNvSpPr>
          <p:nvPr>
            <p:ph type="tbl" sz="quarter" idx="10"/>
          </p:nvPr>
        </p:nvSpPr>
        <p:spPr>
          <a:xfrm>
            <a:off x="548640" y="1645920"/>
            <a:ext cx="13510260" cy="530352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30250567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16" name="Chart Placeholder 5">
            <a:extLst>
              <a:ext uri="{FF2B5EF4-FFF2-40B4-BE49-F238E27FC236}">
                <a16:creationId xmlns:a16="http://schemas.microsoft.com/office/drawing/2014/main" id="{591D1356-479B-2E4F-BA4E-AADD8155B389}"/>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2730930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17EE4A2A-D6A7-7149-9A3A-3B08D098FD96}"/>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46706907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EC97-1214-BB41-B092-F049349518AE}"/>
              </a:ext>
            </a:extLst>
          </p:cNvPr>
          <p:cNvSpPr>
            <a:spLocks noGrp="1"/>
          </p:cNvSpPr>
          <p:nvPr>
            <p:ph type="title"/>
          </p:nvPr>
        </p:nvSpPr>
        <p:spPr>
          <a:xfrm>
            <a:off x="548639" y="183898"/>
            <a:ext cx="13509463" cy="872307"/>
          </a:xfrm>
        </p:spPr>
        <p:txBody>
          <a:bodyPr/>
          <a:lstStyle>
            <a:lvl1pPr>
              <a:defRPr>
                <a:solidFill>
                  <a:schemeClr val="tx2"/>
                </a:solidFill>
              </a:defRPr>
            </a:lvl1pPr>
          </a:lstStyle>
          <a:p>
            <a:r>
              <a:rPr lang="en-US" dirty="0"/>
              <a:t>Click to edit Master title style</a:t>
            </a:r>
          </a:p>
        </p:txBody>
      </p:sp>
      <p:sp>
        <p:nvSpPr>
          <p:cNvPr id="3" name="Chart Placeholder 5">
            <a:extLst>
              <a:ext uri="{FF2B5EF4-FFF2-40B4-BE49-F238E27FC236}">
                <a16:creationId xmlns:a16="http://schemas.microsoft.com/office/drawing/2014/main" id="{E30F2D6E-10E2-6847-814E-E8B531A99EF9}"/>
              </a:ext>
            </a:extLst>
          </p:cNvPr>
          <p:cNvSpPr>
            <a:spLocks noGrp="1"/>
          </p:cNvSpPr>
          <p:nvPr>
            <p:ph type="chart" sz="quarter" idx="10"/>
          </p:nvPr>
        </p:nvSpPr>
        <p:spPr>
          <a:xfrm>
            <a:off x="548640" y="1645920"/>
            <a:ext cx="13510260" cy="5445760"/>
          </a:xfrm>
          <a:prstGeom prst="rect">
            <a:avLst/>
          </a:prstGeo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11047245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9" name="Picture 8">
            <a:extLst>
              <a:ext uri="{FF2B5EF4-FFF2-40B4-BE49-F238E27FC236}">
                <a16:creationId xmlns:a16="http://schemas.microsoft.com/office/drawing/2014/main" id="{0C0CD439-66AA-B54A-8E95-37CD120E6E1D}"/>
              </a:ext>
            </a:extLst>
          </p:cNvPr>
          <p:cNvPicPr>
            <a:picLocks noChangeAspect="1"/>
          </p:cNvPicPr>
          <p:nvPr userDrawn="1"/>
        </p:nvPicPr>
        <p:blipFill>
          <a:blip r:embed="rId2"/>
          <a:stretch>
            <a:fillRect/>
          </a:stretch>
        </p:blipFill>
        <p:spPr>
          <a:xfrm>
            <a:off x="0" y="22293"/>
            <a:ext cx="14630400" cy="8225051"/>
          </a:xfrm>
          <a:prstGeom prst="rect">
            <a:avLst/>
          </a:prstGeom>
        </p:spPr>
      </p:pic>
      <p:sp>
        <p:nvSpPr>
          <p:cNvPr id="17" name="Title 1">
            <a:extLst>
              <a:ext uri="{FF2B5EF4-FFF2-40B4-BE49-F238E27FC236}">
                <a16:creationId xmlns:a16="http://schemas.microsoft.com/office/drawing/2014/main" id="{0C39D3BE-5184-D545-A327-AE99FFA3AEB6}"/>
              </a:ext>
            </a:extLst>
          </p:cNvPr>
          <p:cNvSpPr>
            <a:spLocks noGrp="1"/>
          </p:cNvSpPr>
          <p:nvPr>
            <p:ph type="title"/>
          </p:nvPr>
        </p:nvSpPr>
        <p:spPr>
          <a:xfrm>
            <a:off x="548640" y="2589430"/>
            <a:ext cx="10660674" cy="1127019"/>
          </a:xfrm>
        </p:spPr>
        <p:txBody>
          <a:bodyPr anchor="ctr" anchorCtr="0">
            <a:noAutofit/>
          </a:bodyPr>
          <a:lstStyle>
            <a:lvl1pPr algn="l">
              <a:defRPr sz="6400">
                <a:solidFill>
                  <a:schemeClr val="tx2"/>
                </a:solidFill>
              </a:defRPr>
            </a:lvl1pPr>
          </a:lstStyle>
          <a:p>
            <a:r>
              <a:rPr lang="en-US" dirty="0"/>
              <a:t>Click to edit Master title style</a:t>
            </a:r>
          </a:p>
        </p:txBody>
      </p:sp>
      <p:sp>
        <p:nvSpPr>
          <p:cNvPr id="18" name="Text Placeholder 2">
            <a:extLst>
              <a:ext uri="{FF2B5EF4-FFF2-40B4-BE49-F238E27FC236}">
                <a16:creationId xmlns:a16="http://schemas.microsoft.com/office/drawing/2014/main" id="{6F38406E-8093-114A-80F6-C8D7BE2CCE61}"/>
              </a:ext>
            </a:extLst>
          </p:cNvPr>
          <p:cNvSpPr>
            <a:spLocks noGrp="1"/>
          </p:cNvSpPr>
          <p:nvPr>
            <p:ph type="body" sz="quarter" idx="10"/>
          </p:nvPr>
        </p:nvSpPr>
        <p:spPr>
          <a:xfrm>
            <a:off x="548640" y="3716448"/>
            <a:ext cx="6380480" cy="792480"/>
          </a:xfrm>
          <a:prstGeom prst="rect">
            <a:avLst/>
          </a:prstGeom>
        </p:spPr>
        <p:txBody>
          <a:bodyPr/>
          <a:lstStyle>
            <a:lvl1pPr>
              <a:defRPr>
                <a:solidFill>
                  <a:schemeClr val="tx2"/>
                </a:solidFill>
              </a:defRPr>
            </a:lvl1pPr>
          </a:lstStyle>
          <a:p>
            <a:pPr lvl="0"/>
            <a:r>
              <a:rPr lang="en-US" dirty="0"/>
              <a:t>Edit Master text styles</a:t>
            </a:r>
          </a:p>
        </p:txBody>
      </p:sp>
      <p:sp>
        <p:nvSpPr>
          <p:cNvPr id="19" name="Text Placeholder 11">
            <a:extLst>
              <a:ext uri="{FF2B5EF4-FFF2-40B4-BE49-F238E27FC236}">
                <a16:creationId xmlns:a16="http://schemas.microsoft.com/office/drawing/2014/main" id="{F86BE37E-764E-C74F-8FC4-1742D6FC0A3C}"/>
              </a:ext>
            </a:extLst>
          </p:cNvPr>
          <p:cNvSpPr>
            <a:spLocks noGrp="1"/>
          </p:cNvSpPr>
          <p:nvPr>
            <p:ph type="body" sz="quarter" idx="11" hasCustomPrompt="1"/>
          </p:nvPr>
        </p:nvSpPr>
        <p:spPr>
          <a:xfrm>
            <a:off x="548640" y="5950356"/>
            <a:ext cx="5892800" cy="996597"/>
          </a:xfrm>
          <a:prstGeom prst="rect">
            <a:avLst/>
          </a:prstGeom>
        </p:spPr>
        <p:txBody>
          <a:bodyPr>
            <a:normAutofit/>
          </a:bodyPr>
          <a:lstStyle>
            <a:lvl1pPr marL="0" indent="0" algn="l">
              <a:buNone/>
              <a:defRPr sz="2600" baseline="0">
                <a:solidFill>
                  <a:schemeClr val="tx2"/>
                </a:solidFill>
              </a:defRPr>
            </a:lvl1pPr>
          </a:lstStyle>
          <a:p>
            <a:pPr lvl="0"/>
            <a:r>
              <a:rPr lang="en-US" dirty="0"/>
              <a:t>Click to edit Presenter, Team</a:t>
            </a:r>
          </a:p>
          <a:p>
            <a:pPr lvl="0"/>
            <a:r>
              <a:rPr lang="en-US" dirty="0"/>
              <a:t>Date, location</a:t>
            </a:r>
          </a:p>
        </p:txBody>
      </p:sp>
      <p:pic>
        <p:nvPicPr>
          <p:cNvPr id="20" name="Picture 19">
            <a:extLst>
              <a:ext uri="{FF2B5EF4-FFF2-40B4-BE49-F238E27FC236}">
                <a16:creationId xmlns:a16="http://schemas.microsoft.com/office/drawing/2014/main" id="{5D66EFE7-EC84-CD47-9909-3F9E29016A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11" name="TextBox 10">
            <a:extLst>
              <a:ext uri="{FF2B5EF4-FFF2-40B4-BE49-F238E27FC236}">
                <a16:creationId xmlns:a16="http://schemas.microsoft.com/office/drawing/2014/main" id="{D67C184B-EFF1-FC42-ACB9-16B711681355}"/>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_You">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63354F-D815-CB42-ABA6-4877489489A4}"/>
              </a:ext>
            </a:extLst>
          </p:cNvPr>
          <p:cNvPicPr>
            <a:picLocks noChangeAspect="1"/>
          </p:cNvPicPr>
          <p:nvPr userDrawn="1"/>
        </p:nvPicPr>
        <p:blipFill>
          <a:blip r:embed="rId2"/>
          <a:stretch>
            <a:fillRect/>
          </a:stretch>
        </p:blipFill>
        <p:spPr>
          <a:xfrm>
            <a:off x="0" y="0"/>
            <a:ext cx="14630400" cy="8225051"/>
          </a:xfrm>
          <a:prstGeom prst="rect">
            <a:avLst/>
          </a:prstGeom>
        </p:spPr>
      </p:pic>
      <p:sp>
        <p:nvSpPr>
          <p:cNvPr id="4" name="Title 1">
            <a:extLst>
              <a:ext uri="{FF2B5EF4-FFF2-40B4-BE49-F238E27FC236}">
                <a16:creationId xmlns:a16="http://schemas.microsoft.com/office/drawing/2014/main" id="{5961D4C6-43F6-D04A-9AB5-31F7980DE892}"/>
              </a:ext>
            </a:extLst>
          </p:cNvPr>
          <p:cNvSpPr>
            <a:spLocks noGrp="1"/>
          </p:cNvSpPr>
          <p:nvPr>
            <p:ph type="title" hasCustomPrompt="1"/>
          </p:nvPr>
        </p:nvSpPr>
        <p:spPr>
          <a:xfrm>
            <a:off x="548640" y="2481329"/>
            <a:ext cx="12435840" cy="1634490"/>
          </a:xfrm>
        </p:spPr>
        <p:txBody>
          <a:bodyPr anchor="ctr">
            <a:noAutofit/>
          </a:bodyPr>
          <a:lstStyle>
            <a:lvl1pPr algn="l">
              <a:defRPr sz="6400" b="1" cap="none">
                <a:solidFill>
                  <a:schemeClr val="tx2"/>
                </a:solidFill>
              </a:defRPr>
            </a:lvl1pPr>
          </a:lstStyle>
          <a:p>
            <a:r>
              <a:rPr lang="en-US" dirty="0"/>
              <a:t>Thank you!</a:t>
            </a:r>
          </a:p>
        </p:txBody>
      </p:sp>
      <p:sp>
        <p:nvSpPr>
          <p:cNvPr id="5" name="Text Placeholder 11">
            <a:extLst>
              <a:ext uri="{FF2B5EF4-FFF2-40B4-BE49-F238E27FC236}">
                <a16:creationId xmlns:a16="http://schemas.microsoft.com/office/drawing/2014/main" id="{509E35A8-0BD0-3943-81AF-27AD5871D52B}"/>
              </a:ext>
            </a:extLst>
          </p:cNvPr>
          <p:cNvSpPr>
            <a:spLocks noGrp="1"/>
          </p:cNvSpPr>
          <p:nvPr>
            <p:ph type="body" sz="quarter" idx="10"/>
          </p:nvPr>
        </p:nvSpPr>
        <p:spPr>
          <a:xfrm>
            <a:off x="548640" y="4114800"/>
            <a:ext cx="5892800" cy="693419"/>
          </a:xfrm>
          <a:prstGeom prst="rect">
            <a:avLst/>
          </a:prstGeom>
        </p:spPr>
        <p:txBody>
          <a:bodyPr>
            <a:normAutofit/>
          </a:bodyPr>
          <a:lstStyle>
            <a:lvl1pPr marL="0" indent="0" algn="l">
              <a:buNone/>
              <a:defRPr sz="2600" baseline="0">
                <a:solidFill>
                  <a:schemeClr val="tx2"/>
                </a:solidFill>
              </a:defRPr>
            </a:lvl1pPr>
          </a:lstStyle>
          <a:p>
            <a:pPr lvl="0"/>
            <a:r>
              <a:rPr lang="en-US" dirty="0"/>
              <a:t>Click to edit Master text styles</a:t>
            </a:r>
          </a:p>
        </p:txBody>
      </p:sp>
      <p:pic>
        <p:nvPicPr>
          <p:cNvPr id="7" name="Picture 6">
            <a:extLst>
              <a:ext uri="{FF2B5EF4-FFF2-40B4-BE49-F238E27FC236}">
                <a16:creationId xmlns:a16="http://schemas.microsoft.com/office/drawing/2014/main" id="{AB030730-23FD-084C-B180-980A8DAAB7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8" name="TextBox 7">
            <a:extLst>
              <a:ext uri="{FF2B5EF4-FFF2-40B4-BE49-F238E27FC236}">
                <a16:creationId xmlns:a16="http://schemas.microsoft.com/office/drawing/2014/main" id="{E862C44C-5305-B14C-BBB0-B6B7CFA8FA73}"/>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12483756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10" name="TextBox 9">
            <a:extLst>
              <a:ext uri="{FF2B5EF4-FFF2-40B4-BE49-F238E27FC236}">
                <a16:creationId xmlns:a16="http://schemas.microsoft.com/office/drawing/2014/main" id="{EB462D74-2583-7345-AFE7-9092D34EC9CA}"/>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38298338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2EAB-DC2C-434F-90AC-501A81B30D45}"/>
              </a:ext>
            </a:extLst>
          </p:cNvPr>
          <p:cNvSpPr>
            <a:spLocks noGrp="1"/>
          </p:cNvSpPr>
          <p:nvPr>
            <p:ph type="title"/>
          </p:nvPr>
        </p:nvSpPr>
        <p:spPr>
          <a:xfrm>
            <a:off x="315699" y="204950"/>
            <a:ext cx="13514832" cy="1371600"/>
          </a:xfrm>
        </p:spPr>
        <p:txBody>
          <a:bodyPr vert="horz" lIns="91440" tIns="45720" rIns="91440" bIns="45720" rtlCol="0" anchor="t">
            <a:noAutofit/>
          </a:bodyPr>
          <a:lstStyle>
            <a:lvl1pPr>
              <a:defRPr lang="en-US"/>
            </a:lvl1pPr>
          </a:lstStyle>
          <a:p>
            <a:pPr lvl="0"/>
            <a:r>
              <a:rPr lang="en-US" dirty="0"/>
              <a:t>Click to edit Master title style</a:t>
            </a:r>
          </a:p>
        </p:txBody>
      </p:sp>
    </p:spTree>
    <p:extLst>
      <p:ext uri="{BB962C8B-B14F-4D97-AF65-F5344CB8AC3E}">
        <p14:creationId xmlns:p14="http://schemas.microsoft.com/office/powerpoint/2010/main" val="37560341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_TwoSpeakers">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14630402"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48640" y="731520"/>
            <a:ext cx="1357299" cy="811459"/>
          </a:xfrm>
          <a:prstGeom prst="rect">
            <a:avLst/>
          </a:prstGeom>
        </p:spPr>
      </p:pic>
      <p:sp>
        <p:nvSpPr>
          <p:cNvPr id="8" name="TextBox 7">
            <a:extLst>
              <a:ext uri="{FF2B5EF4-FFF2-40B4-BE49-F238E27FC236}">
                <a16:creationId xmlns:a16="http://schemas.microsoft.com/office/drawing/2014/main" id="{F9D47D4A-FB0D-BE48-ADF8-B8DECA8916C1}"/>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10489771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C282B30-6A38-FD49-90BA-B0F355F4026A}"/>
              </a:ext>
            </a:extLst>
          </p:cNvPr>
          <p:cNvPicPr>
            <a:picLocks noChangeAspect="1"/>
          </p:cNvPicPr>
          <p:nvPr userDrawn="1"/>
        </p:nvPicPr>
        <p:blipFill rotWithShape="1">
          <a:blip r:embed="rId2"/>
          <a:srcRect l="20263" r="16244"/>
          <a:stretch/>
        </p:blipFill>
        <p:spPr>
          <a:xfrm>
            <a:off x="1" y="0"/>
            <a:ext cx="14630402"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solidFill>
                  <a:schemeClr val="tx1"/>
                </a:solidFill>
              </a:defRPr>
            </a:lvl1pPr>
            <a:lvl2pPr marL="731520" indent="0">
              <a:buNone/>
              <a:defRPr/>
            </a:lvl2pPr>
          </a:lstStyle>
          <a:p>
            <a:pPr lvl="0"/>
            <a:r>
              <a:rPr lang="en-US" dirty="0"/>
              <a:t>Edit Master text styles</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10" name="TextBox 9">
            <a:extLst>
              <a:ext uri="{FF2B5EF4-FFF2-40B4-BE49-F238E27FC236}">
                <a16:creationId xmlns:a16="http://schemas.microsoft.com/office/drawing/2014/main" id="{A86A16C5-0127-F443-821D-7AC0F088CDA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396068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736881-1F48-B949-8D20-7CB2DA6D0422}"/>
              </a:ext>
            </a:extLst>
          </p:cNvPr>
          <p:cNvPicPr>
            <a:picLocks noChangeAspect="1"/>
          </p:cNvPicPr>
          <p:nvPr userDrawn="1"/>
        </p:nvPicPr>
        <p:blipFill rotWithShape="1">
          <a:blip r:embed="rId2"/>
          <a:srcRect l="20263" r="16244"/>
          <a:stretch/>
        </p:blipFill>
        <p:spPr>
          <a:xfrm>
            <a:off x="1" y="0"/>
            <a:ext cx="14630402"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0ADB2957-3B97-044C-96D9-919F122A473E}"/>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278243134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_Orang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B26A5B-DA33-954D-A132-24039ECE7FA2}"/>
              </a:ext>
            </a:extLst>
          </p:cNvPr>
          <p:cNvPicPr>
            <a:picLocks noChangeAspect="1"/>
          </p:cNvPicPr>
          <p:nvPr userDrawn="1"/>
        </p:nvPicPr>
        <p:blipFill rotWithShape="1">
          <a:blip r:embed="rId2"/>
          <a:srcRect l="16348" r="20161"/>
          <a:stretch/>
        </p:blipFill>
        <p:spPr>
          <a:xfrm>
            <a:off x="2"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7" name="TextBox 6">
            <a:extLst>
              <a:ext uri="{FF2B5EF4-FFF2-40B4-BE49-F238E27FC236}">
                <a16:creationId xmlns:a16="http://schemas.microsoft.com/office/drawing/2014/main" id="{6093800A-CE83-8544-84D0-9EEFD65420C6}"/>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5716181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8" name="TextBox 7">
            <a:extLst>
              <a:ext uri="{FF2B5EF4-FFF2-40B4-BE49-F238E27FC236}">
                <a16:creationId xmlns:a16="http://schemas.microsoft.com/office/drawing/2014/main" id="{B0D7CECE-D438-CD4C-8D05-843868178D8C}"/>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64266246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_Slide_Blue">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C77D13-6EFB-8F42-BB27-91F957615BF3}"/>
              </a:ext>
            </a:extLst>
          </p:cNvPr>
          <p:cNvPicPr>
            <a:picLocks noChangeAspect="1"/>
          </p:cNvPicPr>
          <p:nvPr userDrawn="1"/>
        </p:nvPicPr>
        <p:blipFill rotWithShape="1">
          <a:blip r:embed="rId2"/>
          <a:srcRect l="23063" r="13445"/>
          <a:stretch/>
        </p:blipFill>
        <p:spPr>
          <a:xfrm>
            <a:off x="0" y="0"/>
            <a:ext cx="14630400" cy="8229600"/>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7" name="Title 1">
            <a:extLst>
              <a:ext uri="{FF2B5EF4-FFF2-40B4-BE49-F238E27FC236}">
                <a16:creationId xmlns:a16="http://schemas.microsoft.com/office/drawing/2014/main" id="{89207326-B28E-A84E-B683-0ED64933D106}"/>
              </a:ext>
            </a:extLst>
          </p:cNvPr>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60E1240B-0AF0-A544-8B13-4F6CE8C491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9" name="TextBox 8">
            <a:extLst>
              <a:ext uri="{FF2B5EF4-FFF2-40B4-BE49-F238E27FC236}">
                <a16:creationId xmlns:a16="http://schemas.microsoft.com/office/drawing/2014/main" id="{FF94E277-02CF-4A4A-A4A0-620880AAE483}"/>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_Slide_Pink">
    <p:bg>
      <p:bgRef idx="1001">
        <a:schemeClr val="bg2"/>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9223EA-9961-BD43-9F4A-F879101FB699}"/>
              </a:ext>
            </a:extLst>
          </p:cNvPr>
          <p:cNvPicPr>
            <a:picLocks noChangeAspect="1"/>
          </p:cNvPicPr>
          <p:nvPr userDrawn="1"/>
        </p:nvPicPr>
        <p:blipFill rotWithShape="1">
          <a:blip r:embed="rId2"/>
          <a:srcRect l="25044" r="11463"/>
          <a:stretch/>
        </p:blipFill>
        <p:spPr>
          <a:xfrm>
            <a:off x="0" y="0"/>
            <a:ext cx="14630400" cy="8229600"/>
          </a:xfrm>
          <a:prstGeom prst="rect">
            <a:avLst/>
          </a:prstGeom>
        </p:spPr>
      </p:pic>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7" name="Title 1">
            <a:extLst>
              <a:ext uri="{FF2B5EF4-FFF2-40B4-BE49-F238E27FC236}">
                <a16:creationId xmlns:a16="http://schemas.microsoft.com/office/drawing/2014/main" id="{85BE5736-B18C-C44C-8013-17CDACE3A29B}"/>
              </a:ext>
            </a:extLst>
          </p:cNvPr>
          <p:cNvSpPr>
            <a:spLocks noGrp="1"/>
          </p:cNvSpPr>
          <p:nvPr>
            <p:ph type="title"/>
          </p:nvPr>
        </p:nvSpPr>
        <p:spPr>
          <a:xfrm>
            <a:off x="548640" y="3108960"/>
            <a:ext cx="12435840" cy="1488168"/>
          </a:xfrm>
        </p:spPr>
        <p:txBody>
          <a:bodyPr anchor="ctr">
            <a:noAutofit/>
          </a:bodyPr>
          <a:lstStyle>
            <a:lvl1pPr algn="l">
              <a:defRPr sz="6400" b="1" cap="none">
                <a:solidFill>
                  <a:schemeClr val="tx1"/>
                </a:solidFill>
              </a:defRPr>
            </a:lvl1pPr>
          </a:lstStyle>
          <a:p>
            <a:r>
              <a:rPr lang="en-US" dirty="0"/>
              <a:t>Click to edit Master title style</a:t>
            </a:r>
          </a:p>
        </p:txBody>
      </p:sp>
      <p:pic>
        <p:nvPicPr>
          <p:cNvPr id="8" name="Picture 7">
            <a:extLst>
              <a:ext uri="{FF2B5EF4-FFF2-40B4-BE49-F238E27FC236}">
                <a16:creationId xmlns:a16="http://schemas.microsoft.com/office/drawing/2014/main" id="{ED771130-A3F1-D24E-A5F9-FD45DA62A9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50240" y="7531058"/>
            <a:ext cx="709381" cy="424102"/>
          </a:xfrm>
          <a:prstGeom prst="rect">
            <a:avLst/>
          </a:prstGeom>
        </p:spPr>
      </p:pic>
      <p:sp>
        <p:nvSpPr>
          <p:cNvPr id="9" name="TextBox 8">
            <a:extLst>
              <a:ext uri="{FF2B5EF4-FFF2-40B4-BE49-F238E27FC236}">
                <a16:creationId xmlns:a16="http://schemas.microsoft.com/office/drawing/2014/main" id="{CFED3F4F-E362-5848-B7C6-42C3641EFCCF}"/>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49513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39" y="182880"/>
            <a:ext cx="13513953"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4946" y="1645920"/>
            <a:ext cx="13513953"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3350240" y="7531058"/>
            <a:ext cx="705048" cy="423029"/>
          </a:xfrm>
          <a:prstGeom prst="rect">
            <a:avLst/>
          </a:prstGeom>
        </p:spPr>
      </p:pic>
      <p:sp>
        <p:nvSpPr>
          <p:cNvPr id="6" name="TextBox 5">
            <a:extLst>
              <a:ext uri="{FF2B5EF4-FFF2-40B4-BE49-F238E27FC236}">
                <a16:creationId xmlns:a16="http://schemas.microsoft.com/office/drawing/2014/main" id="{F9DC457E-9284-A34F-8F63-B4649C3DE34B}"/>
              </a:ext>
            </a:extLst>
          </p:cNvPr>
          <p:cNvSpPr txBox="1"/>
          <p:nvPr userDrawn="1"/>
        </p:nvSpPr>
        <p:spPr>
          <a:xfrm>
            <a:off x="548640"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6" r:id="rId3"/>
    <p:sldLayoutId id="2147483697" r:id="rId4"/>
    <p:sldLayoutId id="2147483700" r:id="rId5"/>
    <p:sldLayoutId id="2147483701" r:id="rId6"/>
    <p:sldLayoutId id="2147483694" r:id="rId7"/>
    <p:sldLayoutId id="2147483695" r:id="rId8"/>
    <p:sldLayoutId id="2147483702" r:id="rId9"/>
    <p:sldLayoutId id="2147483703" r:id="rId10"/>
    <p:sldLayoutId id="2147483704" r:id="rId11"/>
    <p:sldLayoutId id="2147483692" r:id="rId12"/>
    <p:sldLayoutId id="2147483677" r:id="rId13"/>
    <p:sldLayoutId id="2147483678" r:id="rId14"/>
    <p:sldLayoutId id="2147483679" r:id="rId15"/>
    <p:sldLayoutId id="2147483689" r:id="rId16"/>
    <p:sldLayoutId id="2147483690" r:id="rId17"/>
    <p:sldLayoutId id="2147483691" r:id="rId18"/>
    <p:sldLayoutId id="2147483680" r:id="rId19"/>
    <p:sldLayoutId id="2147483682" r:id="rId20"/>
    <p:sldLayoutId id="2147483693" r:id="rId21"/>
    <p:sldLayoutId id="2147483687" r:id="rId22"/>
    <p:sldLayoutId id="2147483708" r:id="rId23"/>
    <p:sldLayoutId id="2147483709" r:id="rId24"/>
    <p:sldLayoutId id="2147483710" r:id="rId25"/>
  </p:sldLayoutIdLst>
  <p:hf hdr="0" ftr="0" dt="0"/>
  <p:txStyles>
    <p:titleStyle>
      <a:lvl1pPr algn="l" defTabSz="731520" rtl="0" eaLnBrk="1" latinLnBrk="0" hangingPunct="1">
        <a:spcBef>
          <a:spcPct val="0"/>
        </a:spcBef>
        <a:buNone/>
        <a:defRPr sz="3800" b="1" i="0" kern="1200">
          <a:solidFill>
            <a:schemeClr val="tx2"/>
          </a:solidFill>
          <a:latin typeface="Amazon Ember Regular" charset="0"/>
          <a:ea typeface="+mj-ea"/>
          <a:cs typeface="Amazon Ember Regular" charset="0"/>
        </a:defRPr>
      </a:lvl1pPr>
    </p:titleStyle>
    <p:bodyStyle>
      <a:lvl1pPr marL="0" indent="0" algn="l" defTabSz="731520" rtl="0" eaLnBrk="1" latinLnBrk="0" hangingPunct="1">
        <a:spcBef>
          <a:spcPct val="20000"/>
        </a:spcBef>
        <a:buFontTx/>
        <a:buNone/>
        <a:defRPr sz="2900" b="0" i="0" kern="1200">
          <a:solidFill>
            <a:schemeClr val="tx2"/>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2"/>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2"/>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2"/>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2"/>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2" userDrawn="1">
          <p15:clr>
            <a:srgbClr val="F26B43"/>
          </p15:clr>
        </p15:guide>
        <p15:guide id="2" pos="336" userDrawn="1">
          <p15:clr>
            <a:srgbClr val="F26B43"/>
          </p15:clr>
        </p15:guide>
        <p15:guide id="4" pos="88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35.png"/><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Team or presenters name</a:t>
            </a:r>
          </a:p>
          <a:p>
            <a:r>
              <a:rPr lang="en-US" dirty="0"/>
              <a:t>Date</a:t>
            </a:r>
          </a:p>
        </p:txBody>
      </p:sp>
      <p:sp>
        <p:nvSpPr>
          <p:cNvPr id="4" name="Text Placeholder 3"/>
          <p:cNvSpPr>
            <a:spLocks noGrp="1"/>
          </p:cNvSpPr>
          <p:nvPr>
            <p:ph type="body" sz="quarter" idx="12"/>
          </p:nvPr>
        </p:nvSpPr>
        <p:spPr/>
        <p:txBody>
          <a:bodyPr/>
          <a:lstStyle/>
          <a:p>
            <a:r>
              <a:rPr lang="en-US" dirty="0"/>
              <a:t>AWS Deck template</a:t>
            </a:r>
          </a:p>
        </p:txBody>
      </p:sp>
      <p:sp>
        <p:nvSpPr>
          <p:cNvPr id="5" name="Text Placeholder 4"/>
          <p:cNvSpPr>
            <a:spLocks noGrp="1"/>
          </p:cNvSpPr>
          <p:nvPr>
            <p:ph type="body" sz="quarter" idx="13"/>
          </p:nvPr>
        </p:nvSpPr>
        <p:spPr/>
        <p:txBody>
          <a:bodyPr/>
          <a:lstStyle/>
          <a:p>
            <a:r>
              <a:rPr lang="en-US" sz="3520" dirty="0"/>
              <a:t>Subtitle</a:t>
            </a:r>
          </a:p>
          <a:p>
            <a:r>
              <a:rPr lang="en-US" sz="2560" dirty="0"/>
              <a:t>Social handles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72047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answer the question:</a:t>
            </a:r>
            <a:br>
              <a:rPr lang="en-US" dirty="0" smtClean="0"/>
            </a:br>
            <a:r>
              <a:rPr lang="en-US" dirty="0" smtClean="0"/>
              <a:t>“Are you Well-Architected?”</a:t>
            </a:r>
            <a:endParaRPr lang="en-US" dirty="0"/>
          </a:p>
        </p:txBody>
      </p:sp>
    </p:spTree>
    <p:extLst>
      <p:ext uri="{BB962C8B-B14F-4D97-AF65-F5344CB8AC3E}">
        <p14:creationId xmlns:p14="http://schemas.microsoft.com/office/powerpoint/2010/main" val="120477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Pillars of the Framework</a:t>
            </a:r>
            <a:endParaRPr lang="en-US" dirty="0"/>
          </a:p>
        </p:txBody>
      </p:sp>
      <p:sp>
        <p:nvSpPr>
          <p:cNvPr id="3" name="TextBox 2"/>
          <p:cNvSpPr txBox="1"/>
          <p:nvPr/>
        </p:nvSpPr>
        <p:spPr>
          <a:xfrm>
            <a:off x="510949" y="5285996"/>
            <a:ext cx="2198038" cy="984885"/>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Operational</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Excellence</a:t>
            </a:r>
          </a:p>
        </p:txBody>
      </p:sp>
      <p:sp>
        <p:nvSpPr>
          <p:cNvPr id="11" name="TextBox 10"/>
          <p:cNvSpPr txBox="1"/>
          <p:nvPr/>
        </p:nvSpPr>
        <p:spPr>
          <a:xfrm>
            <a:off x="3689250" y="5285996"/>
            <a:ext cx="1544013" cy="538609"/>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Security</a:t>
            </a:r>
          </a:p>
        </p:txBody>
      </p:sp>
      <p:sp>
        <p:nvSpPr>
          <p:cNvPr id="12" name="TextBox 11"/>
          <p:cNvSpPr txBox="1"/>
          <p:nvPr/>
        </p:nvSpPr>
        <p:spPr>
          <a:xfrm>
            <a:off x="6380163" y="5285996"/>
            <a:ext cx="1851789" cy="538609"/>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Reliability</a:t>
            </a:r>
          </a:p>
        </p:txBody>
      </p:sp>
      <p:sp>
        <p:nvSpPr>
          <p:cNvPr id="13" name="TextBox 12"/>
          <p:cNvSpPr txBox="1"/>
          <p:nvPr/>
        </p:nvSpPr>
        <p:spPr>
          <a:xfrm>
            <a:off x="8987072" y="5239829"/>
            <a:ext cx="2353528" cy="984885"/>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Performance</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Efficiency</a:t>
            </a:r>
          </a:p>
        </p:txBody>
      </p:sp>
      <p:sp>
        <p:nvSpPr>
          <p:cNvPr id="14" name="TextBox 13"/>
          <p:cNvSpPr txBox="1"/>
          <p:nvPr/>
        </p:nvSpPr>
        <p:spPr>
          <a:xfrm>
            <a:off x="11815118" y="5273296"/>
            <a:ext cx="2400017" cy="984885"/>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Cost</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Optimization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836" y="2745417"/>
            <a:ext cx="2540579" cy="2540579"/>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187" y="3021826"/>
            <a:ext cx="2540579" cy="2540579"/>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9788" y="3009123"/>
            <a:ext cx="2540579" cy="2540579"/>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215" y="2745417"/>
            <a:ext cx="2540579" cy="2540579"/>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766" y="3009123"/>
            <a:ext cx="2540579" cy="2553282"/>
          </a:xfrm>
          <a:prstGeom prst="rect">
            <a:avLst/>
          </a:prstGeom>
        </p:spPr>
      </p:pic>
    </p:spTree>
    <p:extLst>
      <p:ext uri="{BB962C8B-B14F-4D97-AF65-F5344CB8AC3E}">
        <p14:creationId xmlns:p14="http://schemas.microsoft.com/office/powerpoint/2010/main" val="298508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Design Principles</a:t>
            </a:r>
            <a:endParaRPr lang="en-US" dirty="0"/>
          </a:p>
        </p:txBody>
      </p:sp>
      <p:sp>
        <p:nvSpPr>
          <p:cNvPr id="4" name="TextBox 3"/>
          <p:cNvSpPr txBox="1"/>
          <p:nvPr/>
        </p:nvSpPr>
        <p:spPr>
          <a:xfrm>
            <a:off x="905934" y="1532325"/>
            <a:ext cx="11565466" cy="830997"/>
          </a:xfrm>
          <a:prstGeom prst="rect">
            <a:avLst/>
          </a:prstGeom>
          <a:noFill/>
        </p:spPr>
        <p:txBody>
          <a:bodyPr wrap="square" rtlCol="0">
            <a:spAutoFit/>
          </a:bodyPr>
          <a:lstStyle/>
          <a:p>
            <a:pPr algn="l"/>
            <a:r>
              <a:rPr lang="en-US" sz="4800" i="1"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Stop guessing your capacity needs</a:t>
            </a:r>
          </a:p>
        </p:txBody>
      </p:sp>
      <p:sp>
        <p:nvSpPr>
          <p:cNvPr id="5" name="TextBox 4"/>
          <p:cNvSpPr txBox="1"/>
          <p:nvPr/>
        </p:nvSpPr>
        <p:spPr>
          <a:xfrm>
            <a:off x="905934" y="3166533"/>
            <a:ext cx="11565466" cy="1569660"/>
          </a:xfrm>
          <a:prstGeom prst="rect">
            <a:avLst/>
          </a:prstGeom>
          <a:noFill/>
        </p:spPr>
        <p:txBody>
          <a:bodyPr wrap="square" rtlCol="0">
            <a:spAutoFit/>
          </a:bodyPr>
          <a:lstStyle/>
          <a:p>
            <a:pPr algn="l"/>
            <a:r>
              <a:rPr lang="en-US" sz="4800" i="1"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Automate to make architectural experimentation easier</a:t>
            </a:r>
          </a:p>
        </p:txBody>
      </p:sp>
      <p:sp>
        <p:nvSpPr>
          <p:cNvPr id="6" name="TextBox 5"/>
          <p:cNvSpPr txBox="1"/>
          <p:nvPr/>
        </p:nvSpPr>
        <p:spPr>
          <a:xfrm>
            <a:off x="905934" y="5388103"/>
            <a:ext cx="11565466" cy="830997"/>
          </a:xfrm>
          <a:prstGeom prst="rect">
            <a:avLst/>
          </a:prstGeom>
          <a:noFill/>
        </p:spPr>
        <p:txBody>
          <a:bodyPr wrap="square" rtlCol="0">
            <a:spAutoFit/>
          </a:bodyPr>
          <a:lstStyle/>
          <a:p>
            <a:pPr algn="l"/>
            <a:r>
              <a:rPr lang="en-US" sz="4800" i="1"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Drive architectures using data</a:t>
            </a:r>
          </a:p>
        </p:txBody>
      </p:sp>
      <p:sp>
        <p:nvSpPr>
          <p:cNvPr id="7" name="TextBox 6"/>
          <p:cNvSpPr txBox="1"/>
          <p:nvPr/>
        </p:nvSpPr>
        <p:spPr>
          <a:xfrm>
            <a:off x="905934" y="2333057"/>
            <a:ext cx="11565466" cy="830997"/>
          </a:xfrm>
          <a:prstGeom prst="rect">
            <a:avLst/>
          </a:prstGeom>
          <a:noFill/>
        </p:spPr>
        <p:txBody>
          <a:bodyPr wrap="square" rtlCol="0">
            <a:spAutoFit/>
          </a:bodyPr>
          <a:lstStyle/>
          <a:p>
            <a:r>
              <a:rPr lang="en-US" sz="4800" i="1"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Test systems at production scale</a:t>
            </a:r>
          </a:p>
        </p:txBody>
      </p:sp>
      <p:sp>
        <p:nvSpPr>
          <p:cNvPr id="8" name="TextBox 7"/>
          <p:cNvSpPr txBox="1"/>
          <p:nvPr/>
        </p:nvSpPr>
        <p:spPr>
          <a:xfrm>
            <a:off x="905934" y="4617636"/>
            <a:ext cx="11565466" cy="830997"/>
          </a:xfrm>
          <a:prstGeom prst="rect">
            <a:avLst/>
          </a:prstGeom>
          <a:noFill/>
        </p:spPr>
        <p:txBody>
          <a:bodyPr wrap="square" rtlCol="0">
            <a:spAutoFit/>
          </a:bodyPr>
          <a:lstStyle/>
          <a:p>
            <a:r>
              <a:rPr lang="en-US" sz="4800" i="1"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Allow for evolutionary architectures</a:t>
            </a:r>
          </a:p>
        </p:txBody>
      </p:sp>
      <p:sp>
        <p:nvSpPr>
          <p:cNvPr id="9" name="TextBox 8"/>
          <p:cNvSpPr txBox="1"/>
          <p:nvPr/>
        </p:nvSpPr>
        <p:spPr>
          <a:xfrm>
            <a:off x="905934" y="6158570"/>
            <a:ext cx="11565466" cy="830997"/>
          </a:xfrm>
          <a:prstGeom prst="rect">
            <a:avLst/>
          </a:prstGeom>
          <a:noFill/>
        </p:spPr>
        <p:txBody>
          <a:bodyPr wrap="square" rtlCol="0">
            <a:spAutoFit/>
          </a:bodyPr>
          <a:lstStyle/>
          <a:p>
            <a:r>
              <a:rPr lang="en-US" sz="4800" i="1"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Improve through game days</a:t>
            </a:r>
          </a:p>
        </p:txBody>
      </p:sp>
    </p:spTree>
    <p:extLst>
      <p:ext uri="{BB962C8B-B14F-4D97-AF65-F5344CB8AC3E}">
        <p14:creationId xmlns:p14="http://schemas.microsoft.com/office/powerpoint/2010/main" val="191045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type="lt">
                                    <p:tmPct val="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mph" presetSubtype="0" grpId="3" nodeType="clickEffect">
                                  <p:stCondLst>
                                    <p:cond delay="0"/>
                                  </p:stCondLst>
                                  <p:iterate type="lt">
                                    <p:tmAbs val="0"/>
                                  </p:iterate>
                                  <p:childTnLst>
                                    <p:set>
                                      <p:cBhvr rctx="PPT">
                                        <p:cTn id="12" dur="indefinite"/>
                                        <p:tgtEl>
                                          <p:spTgt spid="4">
                                            <p:txEl>
                                              <p:pRg st="0" end="0"/>
                                            </p:txEl>
                                          </p:spTgt>
                                        </p:tgtEl>
                                        <p:attrNameLst>
                                          <p:attrName>style.opacity</p:attrName>
                                        </p:attrNameLst>
                                      </p:cBhvr>
                                      <p:to>
                                        <p:strVal val="0.5"/>
                                      </p:to>
                                    </p:set>
                                    <p:animEffect filter="image" prLst="opacity: 0.5">
                                      <p:cBhvr rctx="IE">
                                        <p:cTn id="13" dur="indefinite"/>
                                        <p:tgtEl>
                                          <p:spTgt spid="4">
                                            <p:txEl>
                                              <p:pRg st="0" end="0"/>
                                            </p:txEl>
                                          </p:spTgt>
                                        </p:tgtEl>
                                      </p:cBhvr>
                                    </p:animEffect>
                                  </p:childTnLst>
                                </p:cTn>
                              </p:par>
                            </p:childTnLst>
                          </p:cTn>
                        </p:par>
                        <p:par>
                          <p:cTn id="14" fill="hold">
                            <p:stCondLst>
                              <p:cond delay="0"/>
                            </p:stCondLst>
                            <p:childTnLst>
                              <p:par>
                                <p:cTn id="15" presetID="2" presetClass="entr" presetSubtype="2"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mph" presetSubtype="0" grpId="2" nodeType="clickEffect">
                                  <p:stCondLst>
                                    <p:cond delay="0"/>
                                  </p:stCondLst>
                                  <p:childTnLst>
                                    <p:set>
                                      <p:cBhvr rctx="PPT">
                                        <p:cTn id="22" dur="indefinite"/>
                                        <p:tgtEl>
                                          <p:spTgt spid="7">
                                            <p:txEl>
                                              <p:pRg st="0" end="0"/>
                                            </p:txEl>
                                          </p:spTgt>
                                        </p:tgtEl>
                                        <p:attrNameLst>
                                          <p:attrName>style.opacity</p:attrName>
                                        </p:attrNameLst>
                                      </p:cBhvr>
                                      <p:to>
                                        <p:strVal val="0.5"/>
                                      </p:to>
                                    </p:set>
                                    <p:animEffect filter="image" prLst="opacity: 0.5">
                                      <p:cBhvr rctx="IE">
                                        <p:cTn id="23" dur="indefinite"/>
                                        <p:tgtEl>
                                          <p:spTgt spid="7">
                                            <p:txEl>
                                              <p:pRg st="0" end="0"/>
                                            </p:txEl>
                                          </p:spTgt>
                                        </p:tgtEl>
                                      </p:cBhvr>
                                    </p:animEffect>
                                  </p:childTnLst>
                                </p:cTn>
                              </p:par>
                            </p:childTnLst>
                          </p:cTn>
                        </p:par>
                        <p:par>
                          <p:cTn id="24" fill="hold">
                            <p:stCondLst>
                              <p:cond delay="0"/>
                            </p:stCondLst>
                            <p:childTnLst>
                              <p:par>
                                <p:cTn id="25" presetID="2" presetClass="entr" presetSubtype="8"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additive="base">
                                        <p:cTn id="2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mph" presetSubtype="0" grpId="2" nodeType="clickEffect">
                                  <p:stCondLst>
                                    <p:cond delay="0"/>
                                  </p:stCondLst>
                                  <p:childTnLst>
                                    <p:set>
                                      <p:cBhvr rctx="PPT">
                                        <p:cTn id="32" dur="indefinite"/>
                                        <p:tgtEl>
                                          <p:spTgt spid="5">
                                            <p:txEl>
                                              <p:pRg st="0" end="0"/>
                                            </p:txEl>
                                          </p:spTgt>
                                        </p:tgtEl>
                                        <p:attrNameLst>
                                          <p:attrName>style.opacity</p:attrName>
                                        </p:attrNameLst>
                                      </p:cBhvr>
                                      <p:to>
                                        <p:strVal val="0.5"/>
                                      </p:to>
                                    </p:set>
                                    <p:animEffect filter="image" prLst="opacity: 0.5">
                                      <p:cBhvr rctx="IE">
                                        <p:cTn id="33" dur="indefinite"/>
                                        <p:tgtEl>
                                          <p:spTgt spid="5">
                                            <p:txEl>
                                              <p:pRg st="0" end="0"/>
                                            </p:txEl>
                                          </p:spTgt>
                                        </p:tgtEl>
                                      </p:cBhvr>
                                    </p:animEffect>
                                  </p:childTnLst>
                                </p:cTn>
                              </p:par>
                            </p:childTnLst>
                          </p:cTn>
                        </p:par>
                        <p:par>
                          <p:cTn id="34" fill="hold">
                            <p:stCondLst>
                              <p:cond delay="0"/>
                            </p:stCondLst>
                            <p:childTnLst>
                              <p:par>
                                <p:cTn id="35" presetID="2" presetClass="entr" presetSubtype="2"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mph" presetSubtype="0" grpId="2" nodeType="clickEffect">
                                  <p:stCondLst>
                                    <p:cond delay="0"/>
                                  </p:stCondLst>
                                  <p:childTnLst>
                                    <p:set>
                                      <p:cBhvr rctx="PPT">
                                        <p:cTn id="42" dur="indefinite"/>
                                        <p:tgtEl>
                                          <p:spTgt spid="8">
                                            <p:txEl>
                                              <p:pRg st="0" end="0"/>
                                            </p:txEl>
                                          </p:spTgt>
                                        </p:tgtEl>
                                        <p:attrNameLst>
                                          <p:attrName>style.opacity</p:attrName>
                                        </p:attrNameLst>
                                      </p:cBhvr>
                                      <p:to>
                                        <p:strVal val="0.5"/>
                                      </p:to>
                                    </p:set>
                                    <p:animEffect filter="image" prLst="opacity: 0.5">
                                      <p:cBhvr rctx="IE">
                                        <p:cTn id="43" dur="indefinite"/>
                                        <p:tgtEl>
                                          <p:spTgt spid="8">
                                            <p:txEl>
                                              <p:pRg st="0" end="0"/>
                                            </p:txEl>
                                          </p:spTgt>
                                        </p:tgtEl>
                                      </p:cBhvr>
                                    </p:animEffect>
                                  </p:childTnLst>
                                </p:cTn>
                              </p:par>
                            </p:childTnLst>
                          </p:cTn>
                        </p:par>
                        <p:par>
                          <p:cTn id="44" fill="hold">
                            <p:stCondLst>
                              <p:cond delay="0"/>
                            </p:stCondLst>
                            <p:childTnLst>
                              <p:par>
                                <p:cTn id="45" presetID="2" presetClass="entr" presetSubtype="8" fill="hold" grpId="0" nodeType="after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mph" presetSubtype="0" grpId="2" nodeType="clickEffect">
                                  <p:stCondLst>
                                    <p:cond delay="0"/>
                                  </p:stCondLst>
                                  <p:childTnLst>
                                    <p:set>
                                      <p:cBhvr rctx="PPT">
                                        <p:cTn id="52" dur="indefinite"/>
                                        <p:tgtEl>
                                          <p:spTgt spid="6">
                                            <p:txEl>
                                              <p:pRg st="0" end="0"/>
                                            </p:txEl>
                                          </p:spTgt>
                                        </p:tgtEl>
                                        <p:attrNameLst>
                                          <p:attrName>style.opacity</p:attrName>
                                        </p:attrNameLst>
                                      </p:cBhvr>
                                      <p:to>
                                        <p:strVal val="0.5"/>
                                      </p:to>
                                    </p:set>
                                    <p:animEffect filter="image" prLst="opacity: 0.5">
                                      <p:cBhvr rctx="IE">
                                        <p:cTn id="53" dur="indefinite"/>
                                        <p:tgtEl>
                                          <p:spTgt spid="6">
                                            <p:txEl>
                                              <p:pRg st="0" end="0"/>
                                            </p:txEl>
                                          </p:spTgt>
                                        </p:tgtEl>
                                      </p:cBhvr>
                                    </p:animEffect>
                                  </p:childTnLst>
                                </p:cTn>
                              </p:par>
                            </p:childTnLst>
                          </p:cTn>
                        </p:par>
                        <p:par>
                          <p:cTn id="54" fill="hold">
                            <p:stCondLst>
                              <p:cond delay="0"/>
                            </p:stCondLst>
                            <p:childTnLst>
                              <p:par>
                                <p:cTn id="55" presetID="2" presetClass="entr" presetSubtype="2" fill="hold" grpId="0" nodeType="after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anim calcmode="lin" valueType="num">
                                      <p:cBhvr additive="base">
                                        <p:cTn id="5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3" build="p"/>
      <p:bldP spid="5" grpId="0" build="p"/>
      <p:bldP spid="5" grpId="2" build="allAtOnce"/>
      <p:bldP spid="6" grpId="0" build="p"/>
      <p:bldP spid="6" grpId="2" build="allAtOnce"/>
      <p:bldP spid="7" grpId="0" build="p"/>
      <p:bldP spid="7" grpId="2" build="allAtOnce"/>
      <p:bldP spid="8" grpId="0" build="p"/>
      <p:bldP spid="8" grpId="2" build="allAtOnce"/>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in the Framework</a:t>
            </a:r>
            <a:endParaRPr lang="en-US" dirty="0"/>
          </a:p>
        </p:txBody>
      </p:sp>
      <p:sp>
        <p:nvSpPr>
          <p:cNvPr id="4" name="TextBox 3"/>
          <p:cNvSpPr txBox="1"/>
          <p:nvPr/>
        </p:nvSpPr>
        <p:spPr>
          <a:xfrm>
            <a:off x="1780904" y="2298716"/>
            <a:ext cx="11077302" cy="3785652"/>
          </a:xfrm>
          <a:prstGeom prst="rect">
            <a:avLst/>
          </a:prstGeom>
          <a:noFill/>
        </p:spPr>
        <p:txBody>
          <a:bodyPr wrap="square" rtlCol="0">
            <a:spAutoFit/>
          </a:bodyPr>
          <a:lstStyle/>
          <a:p>
            <a:pPr algn="ctr"/>
            <a:r>
              <a:rPr lang="en-US" sz="80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OPS 1: How do you determine what your priorities are?</a:t>
            </a:r>
          </a:p>
        </p:txBody>
      </p:sp>
      <p:sp>
        <p:nvSpPr>
          <p:cNvPr id="5" name="TextBox 4"/>
          <p:cNvSpPr txBox="1"/>
          <p:nvPr/>
        </p:nvSpPr>
        <p:spPr>
          <a:xfrm>
            <a:off x="1780904" y="2298716"/>
            <a:ext cx="11077302" cy="2554545"/>
          </a:xfrm>
          <a:prstGeom prst="rect">
            <a:avLst/>
          </a:prstGeom>
          <a:noFill/>
        </p:spPr>
        <p:txBody>
          <a:bodyPr wrap="square" rtlCol="0">
            <a:spAutoFit/>
          </a:bodyPr>
          <a:lstStyle/>
          <a:p>
            <a:pPr algn="ctr"/>
            <a:r>
              <a:rPr lang="en-US" sz="80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SEC 7: How do you classify your data?</a:t>
            </a:r>
          </a:p>
        </p:txBody>
      </p:sp>
      <p:sp>
        <p:nvSpPr>
          <p:cNvPr id="6" name="TextBox 5"/>
          <p:cNvSpPr txBox="1"/>
          <p:nvPr/>
        </p:nvSpPr>
        <p:spPr>
          <a:xfrm>
            <a:off x="1770019" y="2289725"/>
            <a:ext cx="11077302" cy="3785652"/>
          </a:xfrm>
          <a:prstGeom prst="rect">
            <a:avLst/>
          </a:prstGeom>
          <a:noFill/>
        </p:spPr>
        <p:txBody>
          <a:bodyPr wrap="square" rtlCol="0">
            <a:spAutoFit/>
          </a:bodyPr>
          <a:lstStyle/>
          <a:p>
            <a:pPr algn="ctr"/>
            <a:r>
              <a:rPr lang="en-US" sz="80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REL 3: How do you design your workload service architecture?</a:t>
            </a:r>
          </a:p>
        </p:txBody>
      </p:sp>
      <p:sp>
        <p:nvSpPr>
          <p:cNvPr id="7" name="TextBox 6"/>
          <p:cNvSpPr txBox="1"/>
          <p:nvPr/>
        </p:nvSpPr>
        <p:spPr>
          <a:xfrm>
            <a:off x="1759134" y="2307707"/>
            <a:ext cx="11077302" cy="3785652"/>
          </a:xfrm>
          <a:prstGeom prst="rect">
            <a:avLst/>
          </a:prstGeom>
          <a:noFill/>
        </p:spPr>
        <p:txBody>
          <a:bodyPr wrap="square" rtlCol="0">
            <a:spAutoFit/>
          </a:bodyPr>
          <a:lstStyle/>
          <a:p>
            <a:pPr algn="ctr"/>
            <a:r>
              <a:rPr lang="en-US" sz="80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PERF </a:t>
            </a:r>
            <a:r>
              <a:rPr lang="en-US" sz="80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8</a:t>
            </a:r>
            <a:r>
              <a:rPr lang="en-US" sz="80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 How do you use tradeoffs to improve performance?</a:t>
            </a:r>
          </a:p>
        </p:txBody>
      </p:sp>
      <p:sp>
        <p:nvSpPr>
          <p:cNvPr id="8" name="TextBox 7"/>
          <p:cNvSpPr txBox="1"/>
          <p:nvPr/>
        </p:nvSpPr>
        <p:spPr>
          <a:xfrm>
            <a:off x="1737364" y="2298716"/>
            <a:ext cx="11077302" cy="3785652"/>
          </a:xfrm>
          <a:prstGeom prst="rect">
            <a:avLst/>
          </a:prstGeom>
          <a:noFill/>
        </p:spPr>
        <p:txBody>
          <a:bodyPr wrap="square" rtlCol="0">
            <a:spAutoFit/>
          </a:bodyPr>
          <a:lstStyle/>
          <a:p>
            <a:pPr algn="ctr"/>
            <a:r>
              <a:rPr lang="en-US" sz="80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COST 4: How do you decommission resources?</a:t>
            </a:r>
          </a:p>
        </p:txBody>
      </p:sp>
    </p:spTree>
    <p:extLst>
      <p:ext uri="{BB962C8B-B14F-4D97-AF65-F5344CB8AC3E}">
        <p14:creationId xmlns:p14="http://schemas.microsoft.com/office/powerpoint/2010/main" val="309191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grpId="1" nodeType="clickEffect">
                                  <p:stCondLst>
                                    <p:cond delay="0"/>
                                  </p:stCondLst>
                                  <p:childTnLst>
                                    <p:anim calcmode="lin" valueType="num">
                                      <p:cBhvr>
                                        <p:cTn id="31" dur="500"/>
                                        <p:tgtEl>
                                          <p:spTgt spid="6"/>
                                        </p:tgtEl>
                                        <p:attrNameLst>
                                          <p:attrName>ppt_w</p:attrName>
                                        </p:attrNameLst>
                                      </p:cBhvr>
                                      <p:tavLst>
                                        <p:tav tm="0">
                                          <p:val>
                                            <p:strVal val="ppt_w"/>
                                          </p:val>
                                        </p:tav>
                                        <p:tav tm="100000">
                                          <p:val>
                                            <p:fltVal val="0"/>
                                          </p:val>
                                        </p:tav>
                                      </p:tavLst>
                                    </p:anim>
                                    <p:anim calcmode="lin" valueType="num">
                                      <p:cBhvr>
                                        <p:cTn id="32" dur="500"/>
                                        <p:tgtEl>
                                          <p:spTgt spid="6"/>
                                        </p:tgtEl>
                                        <p:attrNameLst>
                                          <p:attrName>ppt_h</p:attrName>
                                        </p:attrNameLst>
                                      </p:cBhvr>
                                      <p:tavLst>
                                        <p:tav tm="0">
                                          <p:val>
                                            <p:strVal val="ppt_h"/>
                                          </p:val>
                                        </p:tav>
                                        <p:tav tm="100000">
                                          <p:val>
                                            <p:fltVal val="0"/>
                                          </p:val>
                                        </p:tav>
                                      </p:tavLst>
                                    </p:anim>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xit" presetSubtype="0" fill="hold" grpId="1" nodeType="clickEffect">
                                  <p:stCondLst>
                                    <p:cond delay="0"/>
                                  </p:stCondLst>
                                  <p:childTnLst>
                                    <p:animEffect transition="out" filter="fade">
                                      <p:cBhvr>
                                        <p:cTn id="44" dur="1000"/>
                                        <p:tgtEl>
                                          <p:spTgt spid="7"/>
                                        </p:tgtEl>
                                      </p:cBhvr>
                                    </p:animEffect>
                                    <p:anim calcmode="lin" valueType="num">
                                      <p:cBhvr>
                                        <p:cTn id="45" dur="1000"/>
                                        <p:tgtEl>
                                          <p:spTgt spid="7"/>
                                        </p:tgtEl>
                                        <p:attrNameLst>
                                          <p:attrName>ppt_x</p:attrName>
                                        </p:attrNameLst>
                                      </p:cBhvr>
                                      <p:tavLst>
                                        <p:tav tm="0">
                                          <p:val>
                                            <p:strVal val="ppt_x"/>
                                          </p:val>
                                        </p:tav>
                                        <p:tav tm="100000">
                                          <p:val>
                                            <p:strVal val="ppt_x"/>
                                          </p:val>
                                        </p:tav>
                                      </p:tavLst>
                                    </p:anim>
                                    <p:anim calcmode="lin" valueType="num">
                                      <p:cBhvr>
                                        <p:cTn id="46" dur="1000"/>
                                        <p:tgtEl>
                                          <p:spTgt spid="7"/>
                                        </p:tgtEl>
                                        <p:attrNameLst>
                                          <p:attrName>ppt_y</p:attrName>
                                        </p:attrNameLst>
                                      </p:cBhvr>
                                      <p:tavLst>
                                        <p:tav tm="0">
                                          <p:val>
                                            <p:strVal val="ppt_y"/>
                                          </p:val>
                                        </p:tav>
                                        <p:tav tm="100000">
                                          <p:val>
                                            <p:strVal val="ppt_y+.1"/>
                                          </p:val>
                                        </p:tav>
                                      </p:tavLst>
                                    </p:anim>
                                    <p:set>
                                      <p:cBhvr>
                                        <p:cTn id="47" dur="1" fill="hold">
                                          <p:stCondLst>
                                            <p:cond delay="999"/>
                                          </p:stCondLst>
                                        </p:cTn>
                                        <p:tgtEl>
                                          <p:spTgt spid="7"/>
                                        </p:tgtEl>
                                        <p:attrNameLst>
                                          <p:attrName>style.visibility</p:attrName>
                                        </p:attrNameLst>
                                      </p:cBhvr>
                                      <p:to>
                                        <p:strVal val="hidden"/>
                                      </p:to>
                                    </p:se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2624896109"/>
              </p:ext>
            </p:extLst>
          </p:nvPr>
        </p:nvGraphicFramePr>
        <p:xfrm>
          <a:off x="2429256" y="1045023"/>
          <a:ext cx="9753600"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A Natural Tension</a:t>
            </a:r>
            <a:endParaRPr lang="en-US" dirty="0"/>
          </a:p>
        </p:txBody>
      </p:sp>
      <p:grpSp>
        <p:nvGrpSpPr>
          <p:cNvPr id="4" name="Group 3"/>
          <p:cNvGrpSpPr/>
          <p:nvPr/>
        </p:nvGrpSpPr>
        <p:grpSpPr>
          <a:xfrm>
            <a:off x="8305072" y="1918209"/>
            <a:ext cx="2540579" cy="3512764"/>
            <a:chOff x="11522893" y="4149433"/>
            <a:chExt cx="2540579" cy="3512764"/>
          </a:xfrm>
        </p:grpSpPr>
        <p:sp>
          <p:nvSpPr>
            <p:cNvPr id="13" name="TextBox 12"/>
            <p:cNvSpPr txBox="1"/>
            <p:nvPr/>
          </p:nvSpPr>
          <p:spPr>
            <a:xfrm>
              <a:off x="11593175" y="6677312"/>
              <a:ext cx="2400017" cy="984885"/>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Cost</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Optimization</a:t>
              </a: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22893" y="4149433"/>
              <a:ext cx="2540579" cy="2540579"/>
            </a:xfrm>
            <a:prstGeom prst="rect">
              <a:avLst/>
            </a:prstGeom>
          </p:spPr>
        </p:pic>
      </p:grpSp>
      <p:grpSp>
        <p:nvGrpSpPr>
          <p:cNvPr id="2" name="Group 1"/>
          <p:cNvGrpSpPr/>
          <p:nvPr/>
        </p:nvGrpSpPr>
        <p:grpSpPr>
          <a:xfrm>
            <a:off x="3553546" y="2215382"/>
            <a:ext cx="2540812" cy="3215591"/>
            <a:chOff x="1262563" y="1848640"/>
            <a:chExt cx="2540812" cy="3215591"/>
          </a:xfrm>
        </p:grpSpPr>
        <p:sp>
          <p:nvSpPr>
            <p:cNvPr id="10" name="TextBox 9"/>
            <p:cNvSpPr txBox="1"/>
            <p:nvPr/>
          </p:nvSpPr>
          <p:spPr>
            <a:xfrm>
              <a:off x="1449847" y="4079346"/>
              <a:ext cx="2353528" cy="984885"/>
            </a:xfrm>
            <a:prstGeom prst="rect">
              <a:avLst/>
            </a:prstGeom>
            <a:noFill/>
          </p:spPr>
          <p:txBody>
            <a:bodyPr wrap="non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Performance</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Efficiency</a:t>
              </a:r>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2563" y="1848640"/>
              <a:ext cx="2540579" cy="2540579"/>
            </a:xfrm>
            <a:prstGeom prst="rect">
              <a:avLst/>
            </a:prstGeom>
          </p:spPr>
        </p:pic>
      </p:grpSp>
    </p:spTree>
    <p:extLst>
      <p:ext uri="{BB962C8B-B14F-4D97-AF65-F5344CB8AC3E}">
        <p14:creationId xmlns:p14="http://schemas.microsoft.com/office/powerpoint/2010/main" val="321073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2"/>
                                        </p:tgtEl>
                                      </p:cBhvr>
                                    </p:animEffect>
                                    <p:anim calcmode="lin" valueType="num">
                                      <p:cBhvr>
                                        <p:cTn id="20" dur="1000"/>
                                        <p:tgtEl>
                                          <p:spTgt spid="2"/>
                                        </p:tgtEl>
                                        <p:attrNameLst>
                                          <p:attrName>ppt_x</p:attrName>
                                        </p:attrNameLst>
                                      </p:cBhvr>
                                      <p:tavLst>
                                        <p:tav tm="0">
                                          <p:val>
                                            <p:strVal val="ppt_x"/>
                                          </p:val>
                                        </p:tav>
                                        <p:tav tm="100000">
                                          <p:val>
                                            <p:strVal val="ppt_x"/>
                                          </p:val>
                                        </p:tav>
                                      </p:tavLst>
                                    </p:anim>
                                    <p:anim calcmode="lin" valueType="num">
                                      <p:cBhvr>
                                        <p:cTn id="21" dur="1000"/>
                                        <p:tgtEl>
                                          <p:spTgt spid="2"/>
                                        </p:tgtEl>
                                        <p:attrNameLst>
                                          <p:attrName>ppt_y</p:attrName>
                                        </p:attrNameLst>
                                      </p:cBhvr>
                                      <p:tavLst>
                                        <p:tav tm="0">
                                          <p:val>
                                            <p:strVal val="ppt_y"/>
                                          </p:val>
                                        </p:tav>
                                        <p:tav tm="100000">
                                          <p:val>
                                            <p:strVal val="ppt_y+.1"/>
                                          </p:val>
                                        </p:tav>
                                      </p:tavLst>
                                    </p:anim>
                                    <p:set>
                                      <p:cBhvr>
                                        <p:cTn id="22" dur="1" fill="hold">
                                          <p:stCondLst>
                                            <p:cond delay="999"/>
                                          </p:stCondLst>
                                        </p:cTn>
                                        <p:tgtEl>
                                          <p:spTgt spid="2"/>
                                        </p:tgtEl>
                                        <p:attrNameLst>
                                          <p:attrName>style.visibility</p:attrName>
                                        </p:attrNameLst>
                                      </p:cBhvr>
                                      <p:to>
                                        <p:strVal val="hidden"/>
                                      </p:to>
                                    </p:set>
                                  </p:childTnLst>
                                </p:cTn>
                              </p:par>
                              <p:par>
                                <p:cTn id="23" presetID="47" presetClass="exit" presetSubtype="0" fill="hold" nodeType="withEffect">
                                  <p:stCondLst>
                                    <p:cond delay="0"/>
                                  </p:stCondLst>
                                  <p:childTnLst>
                                    <p:animEffect transition="out" filter="fade">
                                      <p:cBhvr>
                                        <p:cTn id="24" dur="1000"/>
                                        <p:tgtEl>
                                          <p:spTgt spid="4"/>
                                        </p:tgtEl>
                                      </p:cBhvr>
                                    </p:animEffect>
                                    <p:anim calcmode="lin" valueType="num">
                                      <p:cBhvr>
                                        <p:cTn id="25" dur="1000"/>
                                        <p:tgtEl>
                                          <p:spTgt spid="4"/>
                                        </p:tgtEl>
                                        <p:attrNameLst>
                                          <p:attrName>ppt_x</p:attrName>
                                        </p:attrNameLst>
                                      </p:cBhvr>
                                      <p:tavLst>
                                        <p:tav tm="0">
                                          <p:val>
                                            <p:strVal val="ppt_x"/>
                                          </p:val>
                                        </p:tav>
                                        <p:tav tm="100000">
                                          <p:val>
                                            <p:strVal val="ppt_x"/>
                                          </p:val>
                                        </p:tav>
                                      </p:tavLst>
                                    </p:anim>
                                    <p:anim calcmode="lin" valueType="num">
                                      <p:cBhvr>
                                        <p:cTn id="26" dur="1000"/>
                                        <p:tgtEl>
                                          <p:spTgt spid="4"/>
                                        </p:tgtEl>
                                        <p:attrNameLst>
                                          <p:attrName>ppt_y</p:attrName>
                                        </p:attrNameLst>
                                      </p:cBhvr>
                                      <p:tavLst>
                                        <p:tav tm="0">
                                          <p:val>
                                            <p:strVal val="ppt_y"/>
                                          </p:val>
                                        </p:tav>
                                        <p:tav tm="100000">
                                          <p:val>
                                            <p:strVal val="ppt_y-.1"/>
                                          </p:val>
                                        </p:tav>
                                      </p:tavLst>
                                    </p:anim>
                                    <p:set>
                                      <p:cBhvr>
                                        <p:cTn id="27" dur="1" fill="hold">
                                          <p:stCondLst>
                                            <p:cond delay="999"/>
                                          </p:stCondLst>
                                        </p:cTn>
                                        <p:tgtEl>
                                          <p:spTgt spid="4"/>
                                        </p:tgtEl>
                                        <p:attrNameLst>
                                          <p:attrName>style.visibility</p:attrName>
                                        </p:attrNameLst>
                                      </p:cBhvr>
                                      <p:to>
                                        <p:strVal val="hidden"/>
                                      </p:to>
                                    </p:set>
                                  </p:childTnLst>
                                </p:cTn>
                              </p:par>
                            </p:childTnLst>
                          </p:cTn>
                        </p:par>
                        <p:par>
                          <p:cTn id="28" fill="hold">
                            <p:stCondLst>
                              <p:cond delay="1000"/>
                            </p:stCondLst>
                            <p:childTnLst>
                              <p:par>
                                <p:cTn id="29" presetID="16" presetClass="entr" presetSubtype="37" fill="hold" grpId="0" nodeType="afterEffect">
                                  <p:stCondLst>
                                    <p:cond delay="0"/>
                                  </p:stCondLst>
                                  <p:childTnLst>
                                    <p:set>
                                      <p:cBhvr>
                                        <p:cTn id="30" dur="1" fill="hold">
                                          <p:stCondLst>
                                            <p:cond delay="0"/>
                                          </p:stCondLst>
                                        </p:cTn>
                                        <p:tgtEl>
                                          <p:spTgt spid="18">
                                            <p:graphicEl>
                                              <a:dgm id="{C8DBFFEC-6BB1-4629-A863-27BF4C7D4F9D}"/>
                                            </p:graphicEl>
                                          </p:spTgt>
                                        </p:tgtEl>
                                        <p:attrNameLst>
                                          <p:attrName>style.visibility</p:attrName>
                                        </p:attrNameLst>
                                      </p:cBhvr>
                                      <p:to>
                                        <p:strVal val="visible"/>
                                      </p:to>
                                    </p:set>
                                    <p:animEffect transition="in" filter="barn(outVertical)">
                                      <p:cBhvr>
                                        <p:cTn id="31" dur="500"/>
                                        <p:tgtEl>
                                          <p:spTgt spid="18">
                                            <p:graphicEl>
                                              <a:dgm id="{C8DBFFEC-6BB1-4629-A863-27BF4C7D4F9D}"/>
                                            </p:graphicEl>
                                          </p:spTgt>
                                        </p:tgtEl>
                                      </p:cBhvr>
                                    </p:animEffect>
                                  </p:childTnLst>
                                </p:cTn>
                              </p:par>
                            </p:childTnLst>
                          </p:cTn>
                        </p:par>
                        <p:par>
                          <p:cTn id="32" fill="hold">
                            <p:stCondLst>
                              <p:cond delay="1500"/>
                            </p:stCondLst>
                            <p:childTnLst>
                              <p:par>
                                <p:cTn id="33" presetID="2" presetClass="entr" presetSubtype="1" fill="hold" grpId="0" nodeType="afterEffect">
                                  <p:stCondLst>
                                    <p:cond delay="0"/>
                                  </p:stCondLst>
                                  <p:childTnLst>
                                    <p:set>
                                      <p:cBhvr>
                                        <p:cTn id="34" dur="1" fill="hold">
                                          <p:stCondLst>
                                            <p:cond delay="0"/>
                                          </p:stCondLst>
                                        </p:cTn>
                                        <p:tgtEl>
                                          <p:spTgt spid="18">
                                            <p:graphicEl>
                                              <a:dgm id="{7D894FEA-06C8-48C1-B5C1-4C3AE01B5650}"/>
                                            </p:graphicEl>
                                          </p:spTgt>
                                        </p:tgtEl>
                                        <p:attrNameLst>
                                          <p:attrName>style.visibility</p:attrName>
                                        </p:attrNameLst>
                                      </p:cBhvr>
                                      <p:to>
                                        <p:strVal val="visible"/>
                                      </p:to>
                                    </p:set>
                                    <p:anim calcmode="lin" valueType="num">
                                      <p:cBhvr additive="base">
                                        <p:cTn id="35" dur="500" fill="hold"/>
                                        <p:tgtEl>
                                          <p:spTgt spid="18">
                                            <p:graphicEl>
                                              <a:dgm id="{7D894FEA-06C8-48C1-B5C1-4C3AE01B5650}"/>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8">
                                            <p:graphicEl>
                                              <a:dgm id="{7D894FEA-06C8-48C1-B5C1-4C3AE01B5650}"/>
                                            </p:graphicEl>
                                          </p:spTgt>
                                        </p:tgtEl>
                                        <p:attrNameLst>
                                          <p:attrName>ppt_y</p:attrName>
                                        </p:attrNameLst>
                                      </p:cBhvr>
                                      <p:tavLst>
                                        <p:tav tm="0">
                                          <p:val>
                                            <p:strVal val="0-#ppt_h/2"/>
                                          </p:val>
                                        </p:tav>
                                        <p:tav tm="100000">
                                          <p:val>
                                            <p:strVal val="#ppt_y"/>
                                          </p:val>
                                        </p:tav>
                                      </p:tavLst>
                                    </p:anim>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8">
                                            <p:graphicEl>
                                              <a:dgm id="{CA3099AD-7D39-4F23-BD83-29FF394E66DE}"/>
                                            </p:graphicEl>
                                          </p:spTgt>
                                        </p:tgtEl>
                                        <p:attrNameLst>
                                          <p:attrName>style.visibility</p:attrName>
                                        </p:attrNameLst>
                                      </p:cBhvr>
                                      <p:to>
                                        <p:strVal val="visible"/>
                                      </p:to>
                                    </p:set>
                                    <p:animEffect transition="in" filter="fade">
                                      <p:cBhvr>
                                        <p:cTn id="40" dur="500"/>
                                        <p:tgtEl>
                                          <p:spTgt spid="18">
                                            <p:graphicEl>
                                              <a:dgm id="{CA3099AD-7D39-4F23-BD83-29FF394E66DE}"/>
                                            </p:graphicEl>
                                          </p:spTgt>
                                        </p:tgtEl>
                                      </p:cBhvr>
                                    </p:animEffect>
                                  </p:childTnLst>
                                </p:cTn>
                              </p:par>
                            </p:childTnLst>
                          </p:cTn>
                        </p:par>
                        <p:par>
                          <p:cTn id="41" fill="hold">
                            <p:stCondLst>
                              <p:cond delay="2500"/>
                            </p:stCondLst>
                            <p:childTnLst>
                              <p:par>
                                <p:cTn id="42" presetID="2" presetClass="entr" presetSubtype="4" fill="hold" grpId="0" nodeType="afterEffect">
                                  <p:stCondLst>
                                    <p:cond delay="0"/>
                                  </p:stCondLst>
                                  <p:childTnLst>
                                    <p:set>
                                      <p:cBhvr>
                                        <p:cTn id="43" dur="1" fill="hold">
                                          <p:stCondLst>
                                            <p:cond delay="0"/>
                                          </p:stCondLst>
                                        </p:cTn>
                                        <p:tgtEl>
                                          <p:spTgt spid="18">
                                            <p:graphicEl>
                                              <a:dgm id="{EBE2A152-C2DF-4CDC-84CE-3CC127B74543}"/>
                                            </p:graphicEl>
                                          </p:spTgt>
                                        </p:tgtEl>
                                        <p:attrNameLst>
                                          <p:attrName>style.visibility</p:attrName>
                                        </p:attrNameLst>
                                      </p:cBhvr>
                                      <p:to>
                                        <p:strVal val="visible"/>
                                      </p:to>
                                    </p:set>
                                    <p:anim calcmode="lin" valueType="num">
                                      <p:cBhvr additive="base">
                                        <p:cTn id="44" dur="500" fill="hold"/>
                                        <p:tgtEl>
                                          <p:spTgt spid="18">
                                            <p:graphicEl>
                                              <a:dgm id="{EBE2A152-C2DF-4CDC-84CE-3CC127B74543}"/>
                                            </p:graphicEl>
                                          </p:spTgt>
                                        </p:tgtEl>
                                        <p:attrNameLst>
                                          <p:attrName>ppt_x</p:attrName>
                                        </p:attrNameLst>
                                      </p:cBhvr>
                                      <p:tavLst>
                                        <p:tav tm="0">
                                          <p:val>
                                            <p:strVal val="#ppt_x"/>
                                          </p:val>
                                        </p:tav>
                                        <p:tav tm="100000">
                                          <p:val>
                                            <p:strVal val="#ppt_x"/>
                                          </p:val>
                                        </p:tav>
                                      </p:tavLst>
                                    </p:anim>
                                    <p:anim calcmode="lin" valueType="num">
                                      <p:cBhvr additive="base">
                                        <p:cTn id="45" dur="500" fill="hold"/>
                                        <p:tgtEl>
                                          <p:spTgt spid="18">
                                            <p:graphicEl>
                                              <a:dgm id="{EBE2A152-C2DF-4CDC-84CE-3CC127B74543}"/>
                                            </p:graphicEl>
                                          </p:spTgt>
                                        </p:tgtEl>
                                        <p:attrNameLst>
                                          <p:attrName>ppt_y</p:attrName>
                                        </p:attrNameLst>
                                      </p:cBhvr>
                                      <p:tavLst>
                                        <p:tav tm="0">
                                          <p:val>
                                            <p:strVal val="1+#ppt_h/2"/>
                                          </p:val>
                                        </p:tav>
                                        <p:tav tm="100000">
                                          <p:val>
                                            <p:strVal val="#ppt_y"/>
                                          </p:val>
                                        </p:tav>
                                      </p:tavLst>
                                    </p:anim>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8">
                                            <p:graphicEl>
                                              <a:dgm id="{A82BA5D9-4CAC-41D7-A07D-9141F7E22B70}"/>
                                            </p:graphicEl>
                                          </p:spTgt>
                                        </p:tgtEl>
                                        <p:attrNameLst>
                                          <p:attrName>style.visibility</p:attrName>
                                        </p:attrNameLst>
                                      </p:cBhvr>
                                      <p:to>
                                        <p:strVal val="visible"/>
                                      </p:to>
                                    </p:set>
                                    <p:animEffect transition="in" filter="fade">
                                      <p:cBhvr>
                                        <p:cTn id="49" dur="500"/>
                                        <p:tgtEl>
                                          <p:spTgt spid="18">
                                            <p:graphicEl>
                                              <a:dgm id="{A82BA5D9-4CAC-41D7-A07D-9141F7E22B7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 Your Tradeoffs</a:t>
            </a:r>
            <a:endParaRPr lang="en-US" dirty="0"/>
          </a:p>
        </p:txBody>
      </p:sp>
      <p:graphicFrame>
        <p:nvGraphicFramePr>
          <p:cNvPr id="6" name="Chart 5"/>
          <p:cNvGraphicFramePr/>
          <p:nvPr>
            <p:extLst/>
          </p:nvPr>
        </p:nvGraphicFramePr>
        <p:xfrm>
          <a:off x="2144541" y="1161675"/>
          <a:ext cx="10319658" cy="62701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6723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fade">
                                      <p:cBhvr>
                                        <p:cTn id="7" dur="500"/>
                                        <p:tgtEl>
                                          <p:spTgt spid="6">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fade">
                                      <p:cBhvr>
                                        <p:cTn id="12" dur="500"/>
                                        <p:tgtEl>
                                          <p:spTgt spid="6">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fade">
                                      <p:cBhvr>
                                        <p:cTn id="17" dur="500"/>
                                        <p:tgtEl>
                                          <p:spTgt spid="6">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fade">
                                      <p:cBhvr>
                                        <p:cTn id="22"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should I run a Well-Architected Review?</a:t>
            </a:r>
            <a:endParaRPr lang="en-US" dirty="0"/>
          </a:p>
        </p:txBody>
      </p:sp>
    </p:spTree>
    <p:extLst>
      <p:ext uri="{BB962C8B-B14F-4D97-AF65-F5344CB8AC3E}">
        <p14:creationId xmlns:p14="http://schemas.microsoft.com/office/powerpoint/2010/main" val="368317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Well-Architected Tool - Dashboard</a:t>
            </a:r>
            <a:endParaRPr lang="en-US" dirty="0"/>
          </a:p>
        </p:txBody>
      </p:sp>
      <p:pic>
        <p:nvPicPr>
          <p:cNvPr id="3" name="Picture 2"/>
          <p:cNvPicPr>
            <a:picLocks noChangeAspect="1"/>
          </p:cNvPicPr>
          <p:nvPr/>
        </p:nvPicPr>
        <p:blipFill>
          <a:blip r:embed="rId3"/>
          <a:stretch>
            <a:fillRect/>
          </a:stretch>
        </p:blipFill>
        <p:spPr>
          <a:xfrm>
            <a:off x="315699" y="1576550"/>
            <a:ext cx="9121247" cy="5181656"/>
          </a:xfrm>
          <a:prstGeom prst="rect">
            <a:avLst/>
          </a:prstGeom>
        </p:spPr>
      </p:pic>
      <p:sp>
        <p:nvSpPr>
          <p:cNvPr id="4" name="Rectangle 3"/>
          <p:cNvSpPr/>
          <p:nvPr/>
        </p:nvSpPr>
        <p:spPr>
          <a:xfrm>
            <a:off x="1866123" y="1526492"/>
            <a:ext cx="7570823" cy="1198048"/>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66123" y="2798861"/>
            <a:ext cx="7570823" cy="2575572"/>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866123" y="5448754"/>
            <a:ext cx="7570823" cy="1359510"/>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9591869" y="1526492"/>
            <a:ext cx="4814596" cy="984885"/>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Overview of all Workloads and risk profile.</a:t>
            </a:r>
          </a:p>
        </p:txBody>
      </p:sp>
      <p:sp>
        <p:nvSpPr>
          <p:cNvPr id="8" name="TextBox 7"/>
          <p:cNvSpPr txBox="1"/>
          <p:nvPr/>
        </p:nvSpPr>
        <p:spPr>
          <a:xfrm>
            <a:off x="9643761" y="2724540"/>
            <a:ext cx="4814596" cy="2323713"/>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Details about each Workload, including High Risk (HRI) and Medium Risk (MRI) Issues along with last updated date.</a:t>
            </a:r>
          </a:p>
        </p:txBody>
      </p:sp>
      <p:sp>
        <p:nvSpPr>
          <p:cNvPr id="9" name="TextBox 8"/>
          <p:cNvSpPr txBox="1"/>
          <p:nvPr/>
        </p:nvSpPr>
        <p:spPr>
          <a:xfrm>
            <a:off x="9591869" y="5374433"/>
            <a:ext cx="4814596" cy="1431161"/>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Milestones are a point-in-time snapshot of your Workload Health.</a:t>
            </a:r>
          </a:p>
        </p:txBody>
      </p:sp>
    </p:spTree>
    <p:extLst>
      <p:ext uri="{BB962C8B-B14F-4D97-AF65-F5344CB8AC3E}">
        <p14:creationId xmlns:p14="http://schemas.microsoft.com/office/powerpoint/2010/main" val="236273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Well-Architected Tool - Review</a:t>
            </a:r>
            <a:endParaRPr lang="en-US" dirty="0"/>
          </a:p>
        </p:txBody>
      </p:sp>
      <p:pic>
        <p:nvPicPr>
          <p:cNvPr id="3" name="Picture 2"/>
          <p:cNvPicPr>
            <a:picLocks noChangeAspect="1"/>
          </p:cNvPicPr>
          <p:nvPr/>
        </p:nvPicPr>
        <p:blipFill>
          <a:blip r:embed="rId2"/>
          <a:stretch>
            <a:fillRect/>
          </a:stretch>
        </p:blipFill>
        <p:spPr>
          <a:xfrm>
            <a:off x="315698" y="890750"/>
            <a:ext cx="8081955" cy="6368466"/>
          </a:xfrm>
          <a:prstGeom prst="rect">
            <a:avLst/>
          </a:prstGeom>
        </p:spPr>
      </p:pic>
      <p:sp>
        <p:nvSpPr>
          <p:cNvPr id="4" name="Rectangle 3"/>
          <p:cNvSpPr/>
          <p:nvPr/>
        </p:nvSpPr>
        <p:spPr>
          <a:xfrm>
            <a:off x="466531" y="890749"/>
            <a:ext cx="1455575" cy="6219177"/>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8548485" y="1037941"/>
            <a:ext cx="5857980" cy="538609"/>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Questions grouped by Pillar.</a:t>
            </a:r>
          </a:p>
        </p:txBody>
      </p:sp>
      <p:sp>
        <p:nvSpPr>
          <p:cNvPr id="6" name="Rectangle 5"/>
          <p:cNvSpPr/>
          <p:nvPr/>
        </p:nvSpPr>
        <p:spPr>
          <a:xfrm>
            <a:off x="2072938" y="890749"/>
            <a:ext cx="3954638" cy="6219177"/>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8548485" y="1993045"/>
            <a:ext cx="5857980" cy="1431161"/>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Question and best practices ordered from “should have” to “nice-to-have”. </a:t>
            </a:r>
          </a:p>
        </p:txBody>
      </p:sp>
      <p:sp>
        <p:nvSpPr>
          <p:cNvPr id="8" name="TextBox 7"/>
          <p:cNvSpPr txBox="1"/>
          <p:nvPr/>
        </p:nvSpPr>
        <p:spPr>
          <a:xfrm>
            <a:off x="8548485" y="3524892"/>
            <a:ext cx="5857980" cy="984885"/>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Educational links and details on each best practice.</a:t>
            </a:r>
          </a:p>
        </p:txBody>
      </p:sp>
      <p:sp>
        <p:nvSpPr>
          <p:cNvPr id="9" name="Rectangle 8"/>
          <p:cNvSpPr/>
          <p:nvPr/>
        </p:nvSpPr>
        <p:spPr>
          <a:xfrm>
            <a:off x="6178408" y="890749"/>
            <a:ext cx="2219244" cy="6371577"/>
          </a:xfrm>
          <a:prstGeom prst="rect">
            <a:avLst/>
          </a:prstGeom>
          <a:no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989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 Review</a:t>
            </a:r>
            <a:endParaRPr lang="en-US" dirty="0"/>
          </a:p>
        </p:txBody>
      </p:sp>
      <p:grpSp>
        <p:nvGrpSpPr>
          <p:cNvPr id="19" name="Group 18"/>
          <p:cNvGrpSpPr/>
          <p:nvPr/>
        </p:nvGrpSpPr>
        <p:grpSpPr>
          <a:xfrm>
            <a:off x="5424850" y="2390515"/>
            <a:ext cx="3788229" cy="3600771"/>
            <a:chOff x="5178999" y="2390515"/>
            <a:chExt cx="3788229" cy="3600771"/>
          </a:xfrm>
        </p:grpSpPr>
        <p:sp>
          <p:nvSpPr>
            <p:cNvPr id="4" name="TextBox 3"/>
            <p:cNvSpPr txBox="1"/>
            <p:nvPr/>
          </p:nvSpPr>
          <p:spPr>
            <a:xfrm>
              <a:off x="5178999" y="5006401"/>
              <a:ext cx="3788229" cy="984885"/>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Identify a </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Workload Sponsor</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825" y="2390515"/>
              <a:ext cx="2540579" cy="2553282"/>
            </a:xfrm>
            <a:prstGeom prst="rect">
              <a:avLst/>
            </a:prstGeom>
          </p:spPr>
        </p:pic>
      </p:grpSp>
      <p:grpSp>
        <p:nvGrpSpPr>
          <p:cNvPr id="23" name="Group 22"/>
          <p:cNvGrpSpPr/>
          <p:nvPr/>
        </p:nvGrpSpPr>
        <p:grpSpPr>
          <a:xfrm>
            <a:off x="353111" y="2390515"/>
            <a:ext cx="3788229" cy="3693208"/>
            <a:chOff x="353111" y="2390515"/>
            <a:chExt cx="3788229" cy="3693208"/>
          </a:xfrm>
        </p:grpSpPr>
        <p:sp>
          <p:nvSpPr>
            <p:cNvPr id="3" name="TextBox 2"/>
            <p:cNvSpPr txBox="1"/>
            <p:nvPr/>
          </p:nvSpPr>
          <p:spPr>
            <a:xfrm>
              <a:off x="353111" y="5098838"/>
              <a:ext cx="3788229" cy="984885"/>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Scope</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the Workload</a:t>
              </a:r>
            </a:p>
          </p:txBody>
        </p:sp>
        <p:grpSp>
          <p:nvGrpSpPr>
            <p:cNvPr id="18" name="Group 17"/>
            <p:cNvGrpSpPr/>
            <p:nvPr/>
          </p:nvGrpSpPr>
          <p:grpSpPr>
            <a:xfrm>
              <a:off x="1084920" y="2390515"/>
              <a:ext cx="2438522" cy="2708324"/>
              <a:chOff x="1084920" y="2390515"/>
              <a:chExt cx="2438522" cy="2708324"/>
            </a:xfrm>
          </p:grpSpPr>
          <p:grpSp>
            <p:nvGrpSpPr>
              <p:cNvPr id="5" name="Group 4"/>
              <p:cNvGrpSpPr/>
              <p:nvPr/>
            </p:nvGrpSpPr>
            <p:grpSpPr>
              <a:xfrm>
                <a:off x="1084920" y="2719544"/>
                <a:ext cx="1063640" cy="1185890"/>
                <a:chOff x="1446785" y="1531874"/>
                <a:chExt cx="4369377" cy="466200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785" y="1767005"/>
                  <a:ext cx="2540579" cy="255328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83" y="1531874"/>
                  <a:ext cx="2540579" cy="255328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1184" y="3640601"/>
                  <a:ext cx="2540579" cy="2553282"/>
                </a:xfrm>
                <a:prstGeom prst="rect">
                  <a:avLst/>
                </a:prstGeom>
              </p:spPr>
            </p:pic>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1152" y="2821679"/>
                <a:ext cx="1152290" cy="115229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1081" y="3785156"/>
                <a:ext cx="1152290" cy="1152290"/>
              </a:xfrm>
              <a:prstGeom prst="rect">
                <a:avLst/>
              </a:prstGeom>
            </p:spPr>
          </p:pic>
          <p:sp>
            <p:nvSpPr>
              <p:cNvPr id="17" name="Rounded Rectangle 16"/>
              <p:cNvSpPr/>
              <p:nvPr/>
            </p:nvSpPr>
            <p:spPr>
              <a:xfrm>
                <a:off x="1084920" y="2390515"/>
                <a:ext cx="2438522" cy="2708324"/>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2" name="Group 21"/>
          <p:cNvGrpSpPr/>
          <p:nvPr/>
        </p:nvGrpSpPr>
        <p:grpSpPr>
          <a:xfrm>
            <a:off x="10776341" y="2304050"/>
            <a:ext cx="3054190" cy="4133221"/>
            <a:chOff x="10776341" y="2304050"/>
            <a:chExt cx="3054190" cy="4133221"/>
          </a:xfrm>
        </p:grpSpPr>
        <p:sp>
          <p:nvSpPr>
            <p:cNvPr id="20" name="TextBox 19"/>
            <p:cNvSpPr txBox="1"/>
            <p:nvPr/>
          </p:nvSpPr>
          <p:spPr>
            <a:xfrm>
              <a:off x="10776341" y="5006110"/>
              <a:ext cx="3054190" cy="1431161"/>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Open the</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Well-Architected Tool</a:t>
              </a: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3146" y="2304050"/>
              <a:ext cx="2540579" cy="2553282"/>
            </a:xfrm>
            <a:prstGeom prst="rect">
              <a:avLst/>
            </a:prstGeom>
          </p:spPr>
        </p:pic>
      </p:grpSp>
    </p:spTree>
    <p:extLst>
      <p:ext uri="{BB962C8B-B14F-4D97-AF65-F5344CB8AC3E}">
        <p14:creationId xmlns:p14="http://schemas.microsoft.com/office/powerpoint/2010/main" val="53683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4" name="Text Placeholder 3"/>
          <p:cNvSpPr>
            <a:spLocks noGrp="1"/>
          </p:cNvSpPr>
          <p:nvPr>
            <p:ph type="body" sz="quarter" idx="13"/>
          </p:nvPr>
        </p:nvSpPr>
        <p:spPr>
          <a:xfrm>
            <a:off x="538479" y="1645920"/>
            <a:ext cx="7860937" cy="5087619"/>
          </a:xfrm>
        </p:spPr>
        <p:txBody>
          <a:bodyPr/>
          <a:lstStyle/>
          <a:p>
            <a:r>
              <a:rPr lang="en-US" sz="2400" dirty="0" smtClean="0"/>
              <a:t>Solutions Architect at Amazon Web Services</a:t>
            </a:r>
          </a:p>
          <a:p>
            <a:r>
              <a:rPr lang="en-US" sz="2400" dirty="0" smtClean="0"/>
              <a:t>Part of the AWS Well-Architected GEO SA Team</a:t>
            </a:r>
          </a:p>
          <a:p>
            <a:r>
              <a:rPr lang="en-US" sz="2400" dirty="0" smtClean="0"/>
              <a:t>6+ years leading Operations teams at Startups</a:t>
            </a:r>
          </a:p>
          <a:p>
            <a:r>
              <a:rPr lang="en-US" sz="2400" dirty="0" smtClean="0"/>
              <a:t>8+ years in systems engineering for the DoD</a:t>
            </a:r>
          </a:p>
          <a:p>
            <a:r>
              <a:rPr lang="en-US" sz="2400" dirty="0" err="1" smtClean="0"/>
              <a:t>DevOpsDays</a:t>
            </a:r>
            <a:r>
              <a:rPr lang="en-US" sz="2400" dirty="0" smtClean="0"/>
              <a:t> and </a:t>
            </a:r>
            <a:r>
              <a:rPr lang="en-US" sz="2400" dirty="0" err="1" smtClean="0"/>
              <a:t>ServerlessDays</a:t>
            </a:r>
            <a:r>
              <a:rPr lang="en-US" sz="2400" dirty="0" smtClean="0"/>
              <a:t> Organizer in Austin, TX</a:t>
            </a:r>
          </a:p>
          <a:p>
            <a:r>
              <a:rPr lang="en-US" sz="2400" dirty="0" smtClean="0"/>
              <a:t>Iraq War Veteran &amp; Eagle Scout</a:t>
            </a:r>
          </a:p>
          <a:p>
            <a:r>
              <a:rPr lang="en-US" sz="2400" dirty="0" smtClean="0"/>
              <a:t>Part-time IT Support to a 3</a:t>
            </a:r>
            <a:r>
              <a:rPr lang="en-US" sz="2400" baseline="30000" dirty="0" smtClean="0"/>
              <a:t>rd</a:t>
            </a:r>
            <a:r>
              <a:rPr lang="en-US" sz="2400" dirty="0" smtClean="0"/>
              <a:t> Grader doing distance learning</a:t>
            </a:r>
          </a:p>
          <a:p>
            <a:r>
              <a:rPr lang="en-US" sz="2400" dirty="0" smtClean="0"/>
              <a:t>@</a:t>
            </a:r>
            <a:r>
              <a:rPr lang="en-US" sz="2400" dirty="0" err="1" smtClean="0"/>
              <a:t>richardboydii</a:t>
            </a:r>
            <a:r>
              <a:rPr lang="en-US" sz="2400" dirty="0" smtClean="0"/>
              <a:t> on Twitter</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7236" y="1456979"/>
            <a:ext cx="5158254" cy="5465499"/>
          </a:xfrm>
          <a:prstGeom prst="rect">
            <a:avLst/>
          </a:prstGeom>
        </p:spPr>
      </p:pic>
    </p:spTree>
    <p:extLst>
      <p:ext uri="{BB962C8B-B14F-4D97-AF65-F5344CB8AC3E}">
        <p14:creationId xmlns:p14="http://schemas.microsoft.com/office/powerpoint/2010/main" val="62935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B3B70DDB-F492-4E42-A925-9292EE299F32}"/>
              </a:ext>
            </a:extLst>
          </p:cNvPr>
          <p:cNvSpPr/>
          <p:nvPr/>
        </p:nvSpPr>
        <p:spPr>
          <a:xfrm>
            <a:off x="5247823" y="2947089"/>
            <a:ext cx="4289790" cy="4289790"/>
          </a:xfrm>
          <a:custGeom>
            <a:avLst/>
            <a:gdLst>
              <a:gd name="connsiteX0" fmla="*/ 1340559 w 2681119"/>
              <a:gd name="connsiteY0" fmla="*/ 0 h 2681119"/>
              <a:gd name="connsiteX1" fmla="*/ 2501518 w 2681119"/>
              <a:gd name="connsiteY1" fmla="*/ 670280 h 2681119"/>
              <a:gd name="connsiteX2" fmla="*/ 2501518 w 2681119"/>
              <a:gd name="connsiteY2" fmla="*/ 2010840 h 2681119"/>
              <a:gd name="connsiteX3" fmla="*/ 1340560 w 2681119"/>
              <a:gd name="connsiteY3" fmla="*/ 1340560 h 2681119"/>
              <a:gd name="connsiteX4" fmla="*/ 1340559 w 2681119"/>
              <a:gd name="connsiteY4" fmla="*/ 0 h 268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119" h="2681119">
                <a:moveTo>
                  <a:pt x="1340559" y="0"/>
                </a:moveTo>
                <a:cubicBezTo>
                  <a:pt x="1819495" y="0"/>
                  <a:pt x="2262050" y="255509"/>
                  <a:pt x="2501518" y="670280"/>
                </a:cubicBezTo>
                <a:cubicBezTo>
                  <a:pt x="2740986" y="1085051"/>
                  <a:pt x="2740986" y="1596069"/>
                  <a:pt x="2501518" y="2010840"/>
                </a:cubicBezTo>
                <a:lnTo>
                  <a:pt x="1340560" y="1340560"/>
                </a:lnTo>
                <a:cubicBezTo>
                  <a:pt x="1340560" y="893707"/>
                  <a:pt x="1340559" y="446853"/>
                  <a:pt x="1340559" y="0"/>
                </a:cubicBezTo>
                <a:close/>
              </a:path>
            </a:pathLst>
          </a:custGeom>
          <a:solidFill>
            <a:schemeClr val="accent1">
              <a:alpha val="90000"/>
            </a:schemeClr>
          </a:solidFill>
          <a:ln>
            <a:gradFill>
              <a:gsLst>
                <a:gs pos="0">
                  <a:schemeClr val="accent5"/>
                </a:gs>
                <a:gs pos="100000">
                  <a:schemeClr val="accent4">
                    <a:lumMod val="60000"/>
                    <a:lumOff val="40000"/>
                  </a:schemeClr>
                </a:gs>
              </a:gsLst>
              <a:lin ang="5400000" scaled="1"/>
            </a:gradFill>
          </a:ln>
        </p:spPr>
        <p:style>
          <a:lnRef idx="3">
            <a:schemeClr val="lt1">
              <a:hueOff val="0"/>
              <a:satOff val="0"/>
              <a:lumOff val="0"/>
              <a:alphaOff val="0"/>
            </a:schemeClr>
          </a:lnRef>
          <a:fillRef idx="1">
            <a:schemeClr val="accent2">
              <a:alpha val="90000"/>
              <a:hueOff val="0"/>
              <a:satOff val="0"/>
              <a:lumOff val="0"/>
              <a:alphaOff val="0"/>
            </a:schemeClr>
          </a:fillRef>
          <a:effectRef idx="1">
            <a:schemeClr val="accent2">
              <a:alpha val="90000"/>
              <a:hueOff val="0"/>
              <a:satOff val="0"/>
              <a:lumOff val="0"/>
              <a:alphaOff val="0"/>
            </a:schemeClr>
          </a:effectRef>
          <a:fontRef idx="minor">
            <a:schemeClr val="lt1"/>
          </a:fontRef>
        </p:style>
        <p:txBody>
          <a:bodyPr spcFirstLastPara="0" vert="horz" wrap="square" lIns="2299430" tIns="947635" rIns="535509" bIns="2142648" numCol="1" spcCol="1270" anchor="ctr" anchorCtr="0">
            <a:noAutofit/>
          </a:bodyPr>
          <a:lstStyle/>
          <a:p>
            <a:pPr algn="ctr" defTabSz="1351280">
              <a:lnSpc>
                <a:spcPct val="90000"/>
              </a:lnSpc>
              <a:spcBef>
                <a:spcPct val="0"/>
              </a:spcBef>
              <a:spcAft>
                <a:spcPct val="35000"/>
              </a:spcAft>
            </a:pPr>
            <a:r>
              <a:rPr lang="en-US" sz="3040" dirty="0"/>
              <a:t>Prepare</a:t>
            </a:r>
          </a:p>
        </p:txBody>
      </p:sp>
      <p:sp>
        <p:nvSpPr>
          <p:cNvPr id="9" name="Freeform 8">
            <a:extLst>
              <a:ext uri="{FF2B5EF4-FFF2-40B4-BE49-F238E27FC236}">
                <a16:creationId xmlns:a16="http://schemas.microsoft.com/office/drawing/2014/main" id="{44FE99C4-A8B0-5342-A382-606FF0305BA5}"/>
              </a:ext>
            </a:extLst>
          </p:cNvPr>
          <p:cNvSpPr/>
          <p:nvPr/>
        </p:nvSpPr>
        <p:spPr>
          <a:xfrm>
            <a:off x="5159475" y="3100295"/>
            <a:ext cx="4289790" cy="4289790"/>
          </a:xfrm>
          <a:custGeom>
            <a:avLst/>
            <a:gdLst>
              <a:gd name="connsiteX0" fmla="*/ 2501518 w 2681119"/>
              <a:gd name="connsiteY0" fmla="*/ 2010839 h 2681119"/>
              <a:gd name="connsiteX1" fmla="*/ 1340559 w 2681119"/>
              <a:gd name="connsiteY1" fmla="*/ 2681119 h 2681119"/>
              <a:gd name="connsiteX2" fmla="*/ 179600 w 2681119"/>
              <a:gd name="connsiteY2" fmla="*/ 2010839 h 2681119"/>
              <a:gd name="connsiteX3" fmla="*/ 1340560 w 2681119"/>
              <a:gd name="connsiteY3" fmla="*/ 1340560 h 2681119"/>
              <a:gd name="connsiteX4" fmla="*/ 2501518 w 2681119"/>
              <a:gd name="connsiteY4" fmla="*/ 2010839 h 268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119" h="2681119">
                <a:moveTo>
                  <a:pt x="2501518" y="2010839"/>
                </a:moveTo>
                <a:cubicBezTo>
                  <a:pt x="2262050" y="2425610"/>
                  <a:pt x="1819495" y="2681119"/>
                  <a:pt x="1340559" y="2681119"/>
                </a:cubicBezTo>
                <a:cubicBezTo>
                  <a:pt x="861623" y="2681119"/>
                  <a:pt x="419068" y="2425610"/>
                  <a:pt x="179600" y="2010839"/>
                </a:cubicBezTo>
                <a:lnTo>
                  <a:pt x="1340560" y="1340560"/>
                </a:lnTo>
                <a:lnTo>
                  <a:pt x="2501518" y="2010839"/>
                </a:lnTo>
                <a:close/>
              </a:path>
            </a:pathLst>
          </a:custGeom>
          <a:solidFill>
            <a:schemeClr val="accent2">
              <a:alpha val="70000"/>
            </a:schemeClr>
          </a:solidFill>
          <a:ln>
            <a:gradFill>
              <a:gsLst>
                <a:gs pos="0">
                  <a:schemeClr val="accent5"/>
                </a:gs>
                <a:gs pos="100000">
                  <a:schemeClr val="accent4">
                    <a:lumMod val="60000"/>
                    <a:lumOff val="40000"/>
                  </a:schemeClr>
                </a:gs>
              </a:gsLst>
              <a:lin ang="5400000" scaled="1"/>
            </a:gradFill>
          </a:ln>
        </p:spPr>
        <p:style>
          <a:lnRef idx="3">
            <a:schemeClr val="lt1">
              <a:hueOff val="0"/>
              <a:satOff val="0"/>
              <a:lumOff val="0"/>
              <a:alphaOff val="0"/>
            </a:schemeClr>
          </a:lnRef>
          <a:fillRef idx="1">
            <a:schemeClr val="accent2">
              <a:alpha val="90000"/>
              <a:hueOff val="0"/>
              <a:satOff val="0"/>
              <a:lumOff val="0"/>
              <a:alphaOff val="-20000"/>
            </a:schemeClr>
          </a:fillRef>
          <a:effectRef idx="1">
            <a:schemeClr val="accent2">
              <a:alpha val="90000"/>
              <a:hueOff val="0"/>
              <a:satOff val="0"/>
              <a:lumOff val="0"/>
              <a:alphaOff val="-20000"/>
            </a:schemeClr>
          </a:effectRef>
          <a:fontRef idx="minor">
            <a:schemeClr val="lt1"/>
          </a:fontRef>
        </p:style>
        <p:txBody>
          <a:bodyPr spcFirstLastPara="0" vert="horz" wrap="square" lIns="1059987" tIns="2821866" rIns="1008917" bIns="421626" numCol="1" spcCol="1270" anchor="ctr" anchorCtr="0">
            <a:noAutofit/>
          </a:bodyPr>
          <a:lstStyle/>
          <a:p>
            <a:pPr algn="ctr" defTabSz="1351280">
              <a:lnSpc>
                <a:spcPct val="90000"/>
              </a:lnSpc>
              <a:spcBef>
                <a:spcPct val="0"/>
              </a:spcBef>
              <a:spcAft>
                <a:spcPct val="35000"/>
              </a:spcAft>
            </a:pPr>
            <a:r>
              <a:rPr lang="en-US" sz="3040" dirty="0"/>
              <a:t>Review</a:t>
            </a:r>
          </a:p>
        </p:txBody>
      </p:sp>
      <p:sp>
        <p:nvSpPr>
          <p:cNvPr id="10" name="Freeform 9">
            <a:extLst>
              <a:ext uri="{FF2B5EF4-FFF2-40B4-BE49-F238E27FC236}">
                <a16:creationId xmlns:a16="http://schemas.microsoft.com/office/drawing/2014/main" id="{6DDDC737-0F26-0347-A6D7-6DC508CEF038}"/>
              </a:ext>
            </a:extLst>
          </p:cNvPr>
          <p:cNvSpPr/>
          <p:nvPr/>
        </p:nvSpPr>
        <p:spPr>
          <a:xfrm>
            <a:off x="5071124" y="2947089"/>
            <a:ext cx="4289790" cy="4289790"/>
          </a:xfrm>
          <a:custGeom>
            <a:avLst/>
            <a:gdLst>
              <a:gd name="connsiteX0" fmla="*/ 179601 w 2681119"/>
              <a:gd name="connsiteY0" fmla="*/ 2010839 h 2681119"/>
              <a:gd name="connsiteX1" fmla="*/ 179601 w 2681119"/>
              <a:gd name="connsiteY1" fmla="*/ 670279 h 2681119"/>
              <a:gd name="connsiteX2" fmla="*/ 1340560 w 2681119"/>
              <a:gd name="connsiteY2" fmla="*/ -1 h 2681119"/>
              <a:gd name="connsiteX3" fmla="*/ 1340560 w 2681119"/>
              <a:gd name="connsiteY3" fmla="*/ 1340560 h 2681119"/>
              <a:gd name="connsiteX4" fmla="*/ 179601 w 2681119"/>
              <a:gd name="connsiteY4" fmla="*/ 2010839 h 2681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119" h="2681119">
                <a:moveTo>
                  <a:pt x="179601" y="2010839"/>
                </a:moveTo>
                <a:cubicBezTo>
                  <a:pt x="-59867" y="1596068"/>
                  <a:pt x="-59867" y="1085050"/>
                  <a:pt x="179601" y="670279"/>
                </a:cubicBezTo>
                <a:cubicBezTo>
                  <a:pt x="419069" y="255508"/>
                  <a:pt x="861624" y="-1"/>
                  <a:pt x="1340560" y="-1"/>
                </a:cubicBezTo>
                <a:lnTo>
                  <a:pt x="1340560" y="1340560"/>
                </a:lnTo>
                <a:lnTo>
                  <a:pt x="179601" y="2010839"/>
                </a:lnTo>
                <a:close/>
              </a:path>
            </a:pathLst>
          </a:custGeom>
          <a:solidFill>
            <a:schemeClr val="accent5">
              <a:lumMod val="75000"/>
              <a:alpha val="50000"/>
            </a:schemeClr>
          </a:solidFill>
          <a:ln>
            <a:gradFill>
              <a:gsLst>
                <a:gs pos="0">
                  <a:schemeClr val="accent5"/>
                </a:gs>
                <a:gs pos="100000">
                  <a:schemeClr val="accent4">
                    <a:lumMod val="60000"/>
                    <a:lumOff val="40000"/>
                  </a:schemeClr>
                </a:gs>
              </a:gsLst>
              <a:lin ang="5400000" scaled="1"/>
            </a:gradFill>
          </a:ln>
        </p:spPr>
        <p:style>
          <a:lnRef idx="3">
            <a:schemeClr val="lt1">
              <a:hueOff val="0"/>
              <a:satOff val="0"/>
              <a:lumOff val="0"/>
              <a:alphaOff val="0"/>
            </a:schemeClr>
          </a:lnRef>
          <a:fillRef idx="1">
            <a:schemeClr val="accent2">
              <a:alpha val="90000"/>
              <a:hueOff val="0"/>
              <a:satOff val="0"/>
              <a:lumOff val="0"/>
              <a:alphaOff val="-40000"/>
            </a:schemeClr>
          </a:fillRef>
          <a:effectRef idx="1">
            <a:schemeClr val="accent2">
              <a:alpha val="90000"/>
              <a:hueOff val="0"/>
              <a:satOff val="0"/>
              <a:lumOff val="0"/>
              <a:alphaOff val="-40000"/>
            </a:schemeClr>
          </a:effectRef>
          <a:fontRef idx="minor">
            <a:schemeClr val="lt1"/>
          </a:fontRef>
        </p:style>
        <p:txBody>
          <a:bodyPr spcFirstLastPara="0" vert="horz" wrap="square" lIns="535509" tIns="947635" rIns="2299430" bIns="2142648" numCol="1" spcCol="1270" anchor="ctr" anchorCtr="0">
            <a:noAutofit/>
          </a:bodyPr>
          <a:lstStyle/>
          <a:p>
            <a:pPr algn="ctr" defTabSz="1351280">
              <a:lnSpc>
                <a:spcPct val="90000"/>
              </a:lnSpc>
              <a:spcBef>
                <a:spcPct val="0"/>
              </a:spcBef>
              <a:spcAft>
                <a:spcPct val="35000"/>
              </a:spcAft>
            </a:pPr>
            <a:r>
              <a:rPr lang="en-US" sz="3040" dirty="0"/>
              <a:t>Improve</a:t>
            </a:r>
          </a:p>
        </p:txBody>
      </p:sp>
      <p:sp>
        <p:nvSpPr>
          <p:cNvPr id="11" name="Circular Arrow 10">
            <a:extLst>
              <a:ext uri="{FF2B5EF4-FFF2-40B4-BE49-F238E27FC236}">
                <a16:creationId xmlns:a16="http://schemas.microsoft.com/office/drawing/2014/main" id="{E1F5AAF7-6D08-8945-A1BE-28A4EBB9D54A}"/>
              </a:ext>
            </a:extLst>
          </p:cNvPr>
          <p:cNvSpPr/>
          <p:nvPr/>
        </p:nvSpPr>
        <p:spPr>
          <a:xfrm>
            <a:off x="4982619" y="2681531"/>
            <a:ext cx="4820907" cy="4820907"/>
          </a:xfrm>
          <a:prstGeom prst="circularArrow">
            <a:avLst>
              <a:gd name="adj1" fmla="val 5085"/>
              <a:gd name="adj2" fmla="val 327528"/>
              <a:gd name="adj3" fmla="val 1472472"/>
              <a:gd name="adj4" fmla="val 16199432"/>
              <a:gd name="adj5" fmla="val 5932"/>
            </a:avLst>
          </a:prstGeom>
          <a:gradFill>
            <a:gsLst>
              <a:gs pos="0">
                <a:schemeClr val="accent5"/>
              </a:gs>
              <a:gs pos="100000">
                <a:schemeClr val="accent4">
                  <a:lumMod val="60000"/>
                  <a:lumOff val="40000"/>
                </a:schemeClr>
              </a:gs>
            </a:gsLst>
            <a:lin ang="0" scaled="0"/>
          </a:gradFill>
        </p:spPr>
        <p:style>
          <a:lnRef idx="0">
            <a:schemeClr val="accent2">
              <a:shade val="90000"/>
              <a:hueOff val="0"/>
              <a:satOff val="0"/>
              <a:lumOff val="0"/>
              <a:alphaOff val="0"/>
            </a:schemeClr>
          </a:lnRef>
          <a:fillRef idx="1">
            <a:schemeClr val="accent2">
              <a:shade val="90000"/>
              <a:hueOff val="0"/>
              <a:satOff val="0"/>
              <a:lumOff val="0"/>
              <a:alphaOff val="0"/>
            </a:schemeClr>
          </a:fillRef>
          <a:effectRef idx="1">
            <a:schemeClr val="accent2">
              <a:shade val="90000"/>
              <a:hueOff val="0"/>
              <a:satOff val="0"/>
              <a:lumOff val="0"/>
              <a:alphaOff val="0"/>
            </a:schemeClr>
          </a:effectRef>
          <a:fontRef idx="minor">
            <a:schemeClr val="lt1"/>
          </a:fontRef>
        </p:style>
      </p:sp>
      <p:sp>
        <p:nvSpPr>
          <p:cNvPr id="13" name="Circular Arrow 12">
            <a:extLst>
              <a:ext uri="{FF2B5EF4-FFF2-40B4-BE49-F238E27FC236}">
                <a16:creationId xmlns:a16="http://schemas.microsoft.com/office/drawing/2014/main" id="{31F30EBB-5859-B14B-945D-2CD93EEE0781}"/>
              </a:ext>
            </a:extLst>
          </p:cNvPr>
          <p:cNvSpPr/>
          <p:nvPr/>
        </p:nvSpPr>
        <p:spPr>
          <a:xfrm>
            <a:off x="4893916" y="2834467"/>
            <a:ext cx="4820907" cy="4820907"/>
          </a:xfrm>
          <a:prstGeom prst="circularArrow">
            <a:avLst>
              <a:gd name="adj1" fmla="val 5085"/>
              <a:gd name="adj2" fmla="val 327528"/>
              <a:gd name="adj3" fmla="val 8671970"/>
              <a:gd name="adj4" fmla="val 1800502"/>
              <a:gd name="adj5" fmla="val 5932"/>
            </a:avLst>
          </a:prstGeom>
          <a:gradFill>
            <a:gsLst>
              <a:gs pos="0">
                <a:schemeClr val="accent5"/>
              </a:gs>
              <a:gs pos="100000">
                <a:schemeClr val="accent4">
                  <a:lumMod val="60000"/>
                  <a:lumOff val="40000"/>
                </a:schemeClr>
              </a:gs>
            </a:gsLst>
            <a:lin ang="0" scaled="0"/>
          </a:gradFill>
        </p:spPr>
        <p:style>
          <a:lnRef idx="0">
            <a:schemeClr val="accent2">
              <a:shade val="90000"/>
              <a:hueOff val="177244"/>
              <a:satOff val="6093"/>
              <a:lumOff val="12637"/>
              <a:alphaOff val="0"/>
            </a:schemeClr>
          </a:lnRef>
          <a:fillRef idx="1">
            <a:schemeClr val="accent2">
              <a:shade val="90000"/>
              <a:hueOff val="177244"/>
              <a:satOff val="6093"/>
              <a:lumOff val="12637"/>
              <a:alphaOff val="0"/>
            </a:schemeClr>
          </a:fillRef>
          <a:effectRef idx="1">
            <a:schemeClr val="accent2">
              <a:shade val="90000"/>
              <a:hueOff val="177244"/>
              <a:satOff val="6093"/>
              <a:lumOff val="12637"/>
              <a:alphaOff val="0"/>
            </a:schemeClr>
          </a:effectRef>
          <a:fontRef idx="minor">
            <a:schemeClr val="lt1"/>
          </a:fontRef>
        </p:style>
      </p:sp>
      <p:sp>
        <p:nvSpPr>
          <p:cNvPr id="14" name="Circular Arrow 13">
            <a:extLst>
              <a:ext uri="{FF2B5EF4-FFF2-40B4-BE49-F238E27FC236}">
                <a16:creationId xmlns:a16="http://schemas.microsoft.com/office/drawing/2014/main" id="{44FA9EE6-3D55-9C48-AD27-5752EB067A65}"/>
              </a:ext>
            </a:extLst>
          </p:cNvPr>
          <p:cNvSpPr/>
          <p:nvPr/>
        </p:nvSpPr>
        <p:spPr>
          <a:xfrm>
            <a:off x="4805212" y="2681531"/>
            <a:ext cx="4820907" cy="4820907"/>
          </a:xfrm>
          <a:prstGeom prst="circularArrow">
            <a:avLst>
              <a:gd name="adj1" fmla="val 5085"/>
              <a:gd name="adj2" fmla="val 327528"/>
              <a:gd name="adj3" fmla="val 15873039"/>
              <a:gd name="adj4" fmla="val 9000000"/>
              <a:gd name="adj5" fmla="val 5932"/>
            </a:avLst>
          </a:prstGeom>
          <a:gradFill>
            <a:gsLst>
              <a:gs pos="0">
                <a:schemeClr val="accent5"/>
              </a:gs>
              <a:gs pos="100000">
                <a:schemeClr val="accent4">
                  <a:lumMod val="60000"/>
                  <a:lumOff val="40000"/>
                </a:schemeClr>
              </a:gs>
            </a:gsLst>
            <a:lin ang="0" scaled="0"/>
          </a:gradFill>
        </p:spPr>
        <p:style>
          <a:lnRef idx="0">
            <a:schemeClr val="accent2">
              <a:shade val="90000"/>
              <a:hueOff val="354488"/>
              <a:satOff val="12186"/>
              <a:lumOff val="25275"/>
              <a:alphaOff val="0"/>
            </a:schemeClr>
          </a:lnRef>
          <a:fillRef idx="1">
            <a:schemeClr val="accent2">
              <a:shade val="90000"/>
              <a:hueOff val="354488"/>
              <a:satOff val="12186"/>
              <a:lumOff val="25275"/>
              <a:alphaOff val="0"/>
            </a:schemeClr>
          </a:fillRef>
          <a:effectRef idx="1">
            <a:schemeClr val="accent2">
              <a:shade val="90000"/>
              <a:hueOff val="354488"/>
              <a:satOff val="12186"/>
              <a:lumOff val="25275"/>
              <a:alphaOff val="0"/>
            </a:schemeClr>
          </a:effectRef>
          <a:fontRef idx="minor">
            <a:schemeClr val="lt1"/>
          </a:fontRef>
        </p:style>
      </p:sp>
      <p:sp>
        <p:nvSpPr>
          <p:cNvPr id="6" name="Circular Arrow 5"/>
          <p:cNvSpPr/>
          <p:nvPr/>
        </p:nvSpPr>
        <p:spPr>
          <a:xfrm>
            <a:off x="3970553" y="1307346"/>
            <a:ext cx="3445877" cy="3297960"/>
          </a:xfrm>
          <a:prstGeom prst="circularArrow">
            <a:avLst>
              <a:gd name="adj1" fmla="val 5974"/>
              <a:gd name="adj2" fmla="val 633920"/>
              <a:gd name="adj3" fmla="val 15840846"/>
              <a:gd name="adj4" fmla="val 7128976"/>
              <a:gd name="adj5" fmla="val 9269"/>
            </a:avLst>
          </a:prstGeom>
          <a:gradFill>
            <a:gsLst>
              <a:gs pos="0">
                <a:schemeClr val="accent5"/>
              </a:gs>
              <a:gs pos="100000">
                <a:schemeClr val="accent4">
                  <a:lumMod val="60000"/>
                  <a:lumOff val="40000"/>
                </a:schemeClr>
              </a:gs>
            </a:gsLst>
            <a:lin ang="0" scaled="0"/>
          </a:gradFill>
        </p:spPr>
        <p:style>
          <a:lnRef idx="0">
            <a:schemeClr val="accent2">
              <a:shade val="90000"/>
              <a:hueOff val="576415"/>
              <a:satOff val="-54571"/>
              <a:lumOff val="44390"/>
              <a:alphaOff val="0"/>
            </a:schemeClr>
          </a:lnRef>
          <a:fillRef idx="1">
            <a:schemeClr val="accent2">
              <a:shade val="90000"/>
              <a:hueOff val="576415"/>
              <a:satOff val="-54571"/>
              <a:lumOff val="44390"/>
              <a:alphaOff val="0"/>
            </a:schemeClr>
          </a:fillRef>
          <a:effectRef idx="1">
            <a:schemeClr val="accent2">
              <a:shade val="90000"/>
              <a:hueOff val="576415"/>
              <a:satOff val="-54571"/>
              <a:lumOff val="44390"/>
              <a:alphaOff val="0"/>
            </a:schemeClr>
          </a:effectRef>
          <a:fontRef idx="minor">
            <a:schemeClr val="lt1"/>
          </a:fontRef>
        </p:style>
      </p:sp>
      <p:sp>
        <p:nvSpPr>
          <p:cNvPr id="7" name="Oval 6"/>
          <p:cNvSpPr/>
          <p:nvPr/>
        </p:nvSpPr>
        <p:spPr>
          <a:xfrm>
            <a:off x="5917083" y="1132535"/>
            <a:ext cx="2774573" cy="1482606"/>
          </a:xfrm>
          <a:prstGeom prst="ellipse">
            <a:avLst/>
          </a:prstGeom>
          <a:solidFill>
            <a:schemeClr val="accent6"/>
          </a:solidFill>
          <a:ln>
            <a:gradFill>
              <a:gsLst>
                <a:gs pos="0">
                  <a:schemeClr val="accent5"/>
                </a:gs>
                <a:gs pos="100000">
                  <a:schemeClr val="accent4">
                    <a:lumMod val="60000"/>
                    <a:lumOff val="40000"/>
                  </a:schemeClr>
                </a:gs>
              </a:gsLst>
              <a:lin ang="5400000" scaled="1"/>
            </a:gra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800" dirty="0"/>
              <a:t>Other Workloads</a:t>
            </a:r>
          </a:p>
        </p:txBody>
      </p:sp>
      <p:sp>
        <p:nvSpPr>
          <p:cNvPr id="8" name="Circular Arrow 7"/>
          <p:cNvSpPr/>
          <p:nvPr/>
        </p:nvSpPr>
        <p:spPr>
          <a:xfrm rot="8908908">
            <a:off x="7191719" y="1307346"/>
            <a:ext cx="3445877" cy="3297960"/>
          </a:xfrm>
          <a:prstGeom prst="circularArrow">
            <a:avLst>
              <a:gd name="adj1" fmla="val 5974"/>
              <a:gd name="adj2" fmla="val 633920"/>
              <a:gd name="adj3" fmla="val 15840846"/>
              <a:gd name="adj4" fmla="val 7128976"/>
              <a:gd name="adj5" fmla="val 9269"/>
            </a:avLst>
          </a:prstGeom>
          <a:gradFill>
            <a:gsLst>
              <a:gs pos="0">
                <a:schemeClr val="accent5"/>
              </a:gs>
              <a:gs pos="100000">
                <a:schemeClr val="accent4">
                  <a:lumMod val="60000"/>
                  <a:lumOff val="40000"/>
                </a:schemeClr>
              </a:gs>
            </a:gsLst>
            <a:lin ang="0" scaled="0"/>
          </a:gradFill>
        </p:spPr>
        <p:style>
          <a:lnRef idx="0">
            <a:schemeClr val="accent2">
              <a:shade val="90000"/>
              <a:hueOff val="576415"/>
              <a:satOff val="-54571"/>
              <a:lumOff val="44390"/>
              <a:alphaOff val="0"/>
            </a:schemeClr>
          </a:lnRef>
          <a:fillRef idx="1">
            <a:schemeClr val="accent2">
              <a:shade val="90000"/>
              <a:hueOff val="576415"/>
              <a:satOff val="-54571"/>
              <a:lumOff val="44390"/>
              <a:alphaOff val="0"/>
            </a:schemeClr>
          </a:fillRef>
          <a:effectRef idx="1">
            <a:schemeClr val="accent2">
              <a:shade val="90000"/>
              <a:hueOff val="576415"/>
              <a:satOff val="-54571"/>
              <a:lumOff val="44390"/>
              <a:alphaOff val="0"/>
            </a:schemeClr>
          </a:effectRef>
          <a:fontRef idx="minor">
            <a:schemeClr val="lt1"/>
          </a:fontRef>
        </p:style>
      </p:sp>
      <p:sp>
        <p:nvSpPr>
          <p:cNvPr id="3" name="Title 2"/>
          <p:cNvSpPr>
            <a:spLocks noGrp="1"/>
          </p:cNvSpPr>
          <p:nvPr>
            <p:ph type="title"/>
          </p:nvPr>
        </p:nvSpPr>
        <p:spPr/>
        <p:txBody>
          <a:bodyPr/>
          <a:lstStyle/>
          <a:p>
            <a:r>
              <a:rPr lang="en-US" dirty="0" smtClean="0"/>
              <a:t>The Well-Architected Cycle</a:t>
            </a:r>
            <a:endParaRPr lang="en-US" dirty="0"/>
          </a:p>
        </p:txBody>
      </p:sp>
    </p:spTree>
    <p:extLst>
      <p:ext uri="{BB962C8B-B14F-4D97-AF65-F5344CB8AC3E}">
        <p14:creationId xmlns:p14="http://schemas.microsoft.com/office/powerpoint/2010/main" val="245804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sz="5400" dirty="0"/>
              <a:t>What is </a:t>
            </a:r>
            <a:r>
              <a:rPr lang="en-US" sz="5400" dirty="0" smtClean="0"/>
              <a:t>the Well-Architected Framework</a:t>
            </a:r>
            <a:endParaRPr lang="en-US" sz="5400" dirty="0"/>
          </a:p>
          <a:p>
            <a:r>
              <a:rPr lang="en-US" sz="5400" dirty="0"/>
              <a:t>Design Principles </a:t>
            </a:r>
            <a:r>
              <a:rPr lang="en-US" sz="5400" dirty="0" smtClean="0"/>
              <a:t>Best Practices, and Tradeoffs</a:t>
            </a:r>
            <a:endParaRPr lang="en-US" sz="5400" dirty="0"/>
          </a:p>
          <a:p>
            <a:r>
              <a:rPr lang="en-US" sz="5400" dirty="0" smtClean="0"/>
              <a:t>Running a Review with the Well-Architected Tool</a:t>
            </a:r>
            <a:endParaRPr lang="en-US" sz="4800" dirty="0"/>
          </a:p>
        </p:txBody>
      </p:sp>
    </p:spTree>
    <p:extLst>
      <p:ext uri="{BB962C8B-B14F-4D97-AF65-F5344CB8AC3E}">
        <p14:creationId xmlns:p14="http://schemas.microsoft.com/office/powerpoint/2010/main" val="23243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E8B7-9E8B-6E4D-A44D-450D8443723D}"/>
              </a:ext>
            </a:extLst>
          </p:cNvPr>
          <p:cNvSpPr>
            <a:spLocks noGrp="1"/>
          </p:cNvSpPr>
          <p:nvPr>
            <p:ph type="title"/>
          </p:nvPr>
        </p:nvSpPr>
        <p:spPr/>
        <p:txBody>
          <a:bodyPr/>
          <a:lstStyle/>
          <a:p>
            <a:r>
              <a:rPr lang="en-US" dirty="0">
                <a:solidFill>
                  <a:schemeClr val="tx2"/>
                </a:solidFill>
              </a:rPr>
              <a:t>Thank you</a:t>
            </a:r>
            <a:r>
              <a:rPr lang="en-US" dirty="0" smtClean="0">
                <a:solidFill>
                  <a:schemeClr val="tx2"/>
                </a:solidFill>
              </a:rPr>
              <a:t>! Join me on Slack in #2020-modern-infrastructure for a Q&amp;A!</a:t>
            </a:r>
            <a:endParaRPr lang="en-US" dirty="0">
              <a:solidFill>
                <a:schemeClr val="tx2"/>
              </a:solidFill>
            </a:endParaRPr>
          </a:p>
        </p:txBody>
      </p:sp>
      <p:sp>
        <p:nvSpPr>
          <p:cNvPr id="3" name="TextBox 2"/>
          <p:cNvSpPr txBox="1"/>
          <p:nvPr/>
        </p:nvSpPr>
        <p:spPr>
          <a:xfrm>
            <a:off x="548640" y="4859388"/>
            <a:ext cx="3151163" cy="538609"/>
          </a:xfrm>
          <a:prstGeom prst="rect">
            <a:avLst/>
          </a:prstGeom>
          <a:noFill/>
        </p:spPr>
        <p:txBody>
          <a:bodyPr wrap="square" rtlCol="0">
            <a:spAutoFit/>
          </a:bodyPr>
          <a:lstStyle/>
          <a:p>
            <a:pPr algn="l"/>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a:t>
            </a:r>
            <a:r>
              <a:rPr lang="en-US" sz="2900" dirty="0" err="1"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richardboydii</a:t>
            </a:r>
            <a:endPar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953812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You’ll Learn About</a:t>
            </a:r>
            <a:endParaRPr lang="en-US" dirty="0"/>
          </a:p>
        </p:txBody>
      </p:sp>
      <p:sp>
        <p:nvSpPr>
          <p:cNvPr id="3" name="Content Placeholder 2"/>
          <p:cNvSpPr>
            <a:spLocks noGrp="1"/>
          </p:cNvSpPr>
          <p:nvPr>
            <p:ph idx="1"/>
          </p:nvPr>
        </p:nvSpPr>
        <p:spPr/>
        <p:txBody>
          <a:bodyPr/>
          <a:lstStyle/>
          <a:p>
            <a:r>
              <a:rPr lang="en-US" sz="5400" dirty="0" smtClean="0"/>
              <a:t>The Well-Architected Framework</a:t>
            </a:r>
            <a:endParaRPr lang="en-US" sz="5400" dirty="0"/>
          </a:p>
          <a:p>
            <a:r>
              <a:rPr lang="en-US" sz="5400" dirty="0"/>
              <a:t>Design </a:t>
            </a:r>
            <a:r>
              <a:rPr lang="en-US" sz="5400" dirty="0" smtClean="0"/>
              <a:t>Principles, Best Practices, and Tradeoffs</a:t>
            </a:r>
            <a:endParaRPr lang="en-US" sz="5400" dirty="0"/>
          </a:p>
          <a:p>
            <a:r>
              <a:rPr lang="en-US" sz="5400" dirty="0" smtClean="0"/>
              <a:t>Running a Review with the Well-Architected Tool</a:t>
            </a:r>
            <a:endParaRPr lang="en-US" sz="4800" dirty="0"/>
          </a:p>
        </p:txBody>
      </p:sp>
    </p:spTree>
    <p:extLst>
      <p:ext uri="{BB962C8B-B14F-4D97-AF65-F5344CB8AC3E}">
        <p14:creationId xmlns:p14="http://schemas.microsoft.com/office/powerpoint/2010/main" val="281362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967637" y="3326283"/>
            <a:ext cx="11775661" cy="2540000"/>
          </a:xfrm>
        </p:spPr>
        <p:txBody>
          <a:bodyPr/>
          <a:lstStyle/>
          <a:p>
            <a:r>
              <a:rPr lang="en-US" sz="7200" b="1" dirty="0"/>
              <a:t>Let’s start with a story about risk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1016" y="189981"/>
            <a:ext cx="4102283" cy="62726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326" y="340637"/>
            <a:ext cx="2768324" cy="276832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1122" y="3186729"/>
            <a:ext cx="5107620" cy="4437389"/>
          </a:xfrm>
          <a:prstGeom prst="rect">
            <a:avLst/>
          </a:prstGeom>
        </p:spPr>
      </p:pic>
    </p:spTree>
    <p:extLst>
      <p:ext uri="{BB962C8B-B14F-4D97-AF65-F5344CB8AC3E}">
        <p14:creationId xmlns:p14="http://schemas.microsoft.com/office/powerpoint/2010/main" val="5212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xEl>
                                              <p:pRg st="0" end="0"/>
                                            </p:txEl>
                                          </p:spTgt>
                                        </p:tgtEl>
                                      </p:cBhvr>
                                    </p:animEffect>
                                    <p:set>
                                      <p:cBhvr>
                                        <p:cTn id="7" dur="1" fill="hold">
                                          <p:stCondLst>
                                            <p:cond delay="499"/>
                                          </p:stCondLst>
                                        </p:cTn>
                                        <p:tgtEl>
                                          <p:spTgt spid="8">
                                            <p:txEl>
                                              <p:pRg st="0" end="0"/>
                                            </p:txEl>
                                          </p:spTgt>
                                        </p:tgtEl>
                                        <p:attrNameLst>
                                          <p:attrName>style.visibility</p:attrName>
                                        </p:attrNameLst>
                                      </p:cBhvr>
                                      <p:to>
                                        <p:strVal val="hidden"/>
                                      </p:to>
                                    </p:se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548640" y="6324847"/>
            <a:ext cx="12435840" cy="1488168"/>
          </a:xfrm>
          <a:prstGeom prst="rect">
            <a:avLst/>
          </a:prstGeom>
        </p:spPr>
        <p:txBody>
          <a:bodyPr vert="horz" lIns="91440" tIns="45720" rIns="91440" bIns="45720" rtlCol="0" anchor="ctr">
            <a:noAutofit/>
          </a:bodyPr>
          <a:lstStyle>
            <a:lvl1pPr algn="l" defTabSz="731520" rtl="0" eaLnBrk="1" latinLnBrk="0" hangingPunct="1">
              <a:spcBef>
                <a:spcPct val="0"/>
              </a:spcBef>
              <a:buNone/>
              <a:defRPr sz="6400" b="1" i="0" kern="1200" cap="none">
                <a:solidFill>
                  <a:schemeClr val="tx1"/>
                </a:solidFill>
                <a:latin typeface="Amazon Ember Regular" charset="0"/>
                <a:ea typeface="+mj-ea"/>
                <a:cs typeface="Amazon Ember Regular" charset="0"/>
              </a:defRPr>
            </a:lvl1pPr>
          </a:lstStyle>
          <a:p>
            <a:r>
              <a:rPr lang="en-US" dirty="0" smtClean="0"/>
              <a:t>A: We do …</a:t>
            </a:r>
            <a:endParaRPr lang="en-US" dirty="0"/>
          </a:p>
        </p:txBody>
      </p:sp>
      <p:sp>
        <p:nvSpPr>
          <p:cNvPr id="4" name="TextBox 3"/>
          <p:cNvSpPr txBox="1"/>
          <p:nvPr/>
        </p:nvSpPr>
        <p:spPr>
          <a:xfrm>
            <a:off x="548640" y="1790695"/>
            <a:ext cx="10675345" cy="4031873"/>
          </a:xfrm>
          <a:prstGeom prst="rect">
            <a:avLst/>
          </a:prstGeom>
          <a:noFill/>
        </p:spPr>
        <p:txBody>
          <a:bodyPr wrap="square" rtlCol="0">
            <a:spAutoFit/>
          </a:bodyPr>
          <a:lstStyle/>
          <a:p>
            <a:r>
              <a:rPr lang="en-US" sz="6400" b="1" dirty="0"/>
              <a:t>Q: Why don’t we have a Risk Management process for building things in the cloud?</a:t>
            </a:r>
            <a:endParaRPr lang="en-US" sz="6400" b="1" dirty="0" smtClean="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17798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88956" y="1541225"/>
            <a:ext cx="9121247" cy="5181656"/>
          </a:xfrm>
          <a:prstGeom prst="rect">
            <a:avLst/>
          </a:prstGeom>
        </p:spPr>
      </p:pic>
      <p:pic>
        <p:nvPicPr>
          <p:cNvPr id="5" name="Picture 4"/>
          <p:cNvPicPr>
            <a:picLocks noChangeAspect="1"/>
          </p:cNvPicPr>
          <p:nvPr/>
        </p:nvPicPr>
        <p:blipFill>
          <a:blip r:embed="rId3"/>
          <a:stretch>
            <a:fillRect/>
          </a:stretch>
        </p:blipFill>
        <p:spPr>
          <a:xfrm>
            <a:off x="4440724" y="1541225"/>
            <a:ext cx="9122633" cy="51816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666" y="2855412"/>
            <a:ext cx="2540579" cy="2553282"/>
          </a:xfrm>
          <a:prstGeom prst="rect">
            <a:avLst/>
          </a:prstGeom>
        </p:spPr>
      </p:pic>
      <p:sp>
        <p:nvSpPr>
          <p:cNvPr id="2" name="Title 1"/>
          <p:cNvSpPr>
            <a:spLocks noGrp="1"/>
          </p:cNvSpPr>
          <p:nvPr>
            <p:ph type="title"/>
          </p:nvPr>
        </p:nvSpPr>
        <p:spPr/>
        <p:txBody>
          <a:bodyPr/>
          <a:lstStyle/>
          <a:p>
            <a:r>
              <a:rPr lang="en-US" dirty="0" smtClean="0"/>
              <a:t>What is Well-Architected?</a:t>
            </a:r>
            <a:endParaRPr lang="en-US" dirty="0"/>
          </a:p>
        </p:txBody>
      </p:sp>
      <p:sp>
        <p:nvSpPr>
          <p:cNvPr id="3" name="TextBox 2"/>
          <p:cNvSpPr txBox="1"/>
          <p:nvPr/>
        </p:nvSpPr>
        <p:spPr>
          <a:xfrm>
            <a:off x="831861" y="5408403"/>
            <a:ext cx="3054190" cy="538609"/>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A Framework</a:t>
            </a:r>
          </a:p>
        </p:txBody>
      </p:sp>
      <p:sp>
        <p:nvSpPr>
          <p:cNvPr id="7" name="TextBox 6"/>
          <p:cNvSpPr txBox="1"/>
          <p:nvPr/>
        </p:nvSpPr>
        <p:spPr>
          <a:xfrm>
            <a:off x="10766262" y="5408403"/>
            <a:ext cx="3054190" cy="538609"/>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A Toolbox</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21392" y="2855412"/>
            <a:ext cx="2540579" cy="2553282"/>
          </a:xfrm>
          <a:prstGeom prst="rect">
            <a:avLst/>
          </a:prstGeom>
        </p:spPr>
      </p:pic>
    </p:spTree>
    <p:extLst>
      <p:ext uri="{BB962C8B-B14F-4D97-AF65-F5344CB8AC3E}">
        <p14:creationId xmlns:p14="http://schemas.microsoft.com/office/powerpoint/2010/main" val="79099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xit" presetSubtype="0" fill="hold" nodeType="click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par>
                                <p:cTn id="28" presetID="47" presetClass="exit" presetSubtype="0" fill="hold" grpId="1" nodeType="withEffect">
                                  <p:stCondLst>
                                    <p:cond delay="0"/>
                                  </p:stCondLst>
                                  <p:childTnLst>
                                    <p:animEffect transition="out" filter="fade">
                                      <p:cBhvr>
                                        <p:cTn id="29" dur="1000"/>
                                        <p:tgtEl>
                                          <p:spTgt spid="3"/>
                                        </p:tgtEl>
                                      </p:cBhvr>
                                    </p:animEffect>
                                    <p:anim calcmode="lin" valueType="num">
                                      <p:cBhvr>
                                        <p:cTn id="30" dur="1000"/>
                                        <p:tgtEl>
                                          <p:spTgt spid="3"/>
                                        </p:tgtEl>
                                        <p:attrNameLst>
                                          <p:attrName>ppt_x</p:attrName>
                                        </p:attrNameLst>
                                      </p:cBhvr>
                                      <p:tavLst>
                                        <p:tav tm="0">
                                          <p:val>
                                            <p:strVal val="ppt_x"/>
                                          </p:val>
                                        </p:tav>
                                        <p:tav tm="100000">
                                          <p:val>
                                            <p:strVal val="ppt_x"/>
                                          </p:val>
                                        </p:tav>
                                      </p:tavLst>
                                    </p:anim>
                                    <p:anim calcmode="lin" valueType="num">
                                      <p:cBhvr>
                                        <p:cTn id="31" dur="1000"/>
                                        <p:tgtEl>
                                          <p:spTgt spid="3"/>
                                        </p:tgtEl>
                                        <p:attrNameLst>
                                          <p:attrName>ppt_y</p:attrName>
                                        </p:attrNameLst>
                                      </p:cBhvr>
                                      <p:tavLst>
                                        <p:tav tm="0">
                                          <p:val>
                                            <p:strVal val="ppt_y"/>
                                          </p:val>
                                        </p:tav>
                                        <p:tav tm="100000">
                                          <p:val>
                                            <p:strVal val="ppt_y-.1"/>
                                          </p:val>
                                        </p:tav>
                                      </p:tavLst>
                                    </p:anim>
                                    <p:set>
                                      <p:cBhvr>
                                        <p:cTn id="32" dur="1" fill="hold">
                                          <p:stCondLst>
                                            <p:cond delay="999"/>
                                          </p:stCondLst>
                                        </p:cTn>
                                        <p:tgtEl>
                                          <p:spTgt spid="3"/>
                                        </p:tgtEl>
                                        <p:attrNameLst>
                                          <p:attrName>style.visibility</p:attrName>
                                        </p:attrNameLst>
                                      </p:cBhvr>
                                      <p:to>
                                        <p:strVal val="hidden"/>
                                      </p:to>
                                    </p:set>
                                  </p:childTnLst>
                                </p:cTn>
                              </p:par>
                              <p:par>
                                <p:cTn id="33" presetID="47" presetClass="exit" presetSubtype="0" fill="hold" nodeType="withEffect">
                                  <p:stCondLst>
                                    <p:cond delay="0"/>
                                  </p:stCondLst>
                                  <p:childTnLst>
                                    <p:animEffect transition="out" filter="fade">
                                      <p:cBhvr>
                                        <p:cTn id="34" dur="1000"/>
                                        <p:tgtEl>
                                          <p:spTgt spid="5"/>
                                        </p:tgtEl>
                                      </p:cBhvr>
                                    </p:animEffect>
                                    <p:anim calcmode="lin" valueType="num">
                                      <p:cBhvr>
                                        <p:cTn id="35" dur="1000"/>
                                        <p:tgtEl>
                                          <p:spTgt spid="5"/>
                                        </p:tgtEl>
                                        <p:attrNameLst>
                                          <p:attrName>ppt_x</p:attrName>
                                        </p:attrNameLst>
                                      </p:cBhvr>
                                      <p:tavLst>
                                        <p:tav tm="0">
                                          <p:val>
                                            <p:strVal val="ppt_x"/>
                                          </p:val>
                                        </p:tav>
                                        <p:tav tm="100000">
                                          <p:val>
                                            <p:strVal val="ppt_x"/>
                                          </p:val>
                                        </p:tav>
                                      </p:tavLst>
                                    </p:anim>
                                    <p:anim calcmode="lin" valueType="num">
                                      <p:cBhvr>
                                        <p:cTn id="36" dur="1000"/>
                                        <p:tgtEl>
                                          <p:spTgt spid="5"/>
                                        </p:tgtEl>
                                        <p:attrNameLst>
                                          <p:attrName>ppt_y</p:attrName>
                                        </p:attrNameLst>
                                      </p:cBhvr>
                                      <p:tavLst>
                                        <p:tav tm="0">
                                          <p:val>
                                            <p:strVal val="ppt_y"/>
                                          </p:val>
                                        </p:tav>
                                        <p:tav tm="100000">
                                          <p:val>
                                            <p:strVal val="ppt_y-.1"/>
                                          </p:val>
                                        </p:tav>
                                      </p:tavLst>
                                    </p:anim>
                                    <p:set>
                                      <p:cBhvr>
                                        <p:cTn id="37" dur="1" fill="hold">
                                          <p:stCondLst>
                                            <p:cond delay="999"/>
                                          </p:stCondLst>
                                        </p:cTn>
                                        <p:tgtEl>
                                          <p:spTgt spid="5"/>
                                        </p:tgtEl>
                                        <p:attrNameLst>
                                          <p:attrName>style.visibility</p:attrName>
                                        </p:attrNameLst>
                                      </p:cBhvr>
                                      <p:to>
                                        <p:strVal val="hidden"/>
                                      </p:to>
                                    </p:set>
                                  </p:childTnLst>
                                </p:cTn>
                              </p:par>
                            </p:childTnLst>
                          </p:cTn>
                        </p:par>
                        <p:par>
                          <p:cTn id="38" fill="hold">
                            <p:stCondLst>
                              <p:cond delay="1000"/>
                            </p:stCondLst>
                            <p:childTnLst>
                              <p:par>
                                <p:cTn id="39" presetID="47"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7"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 vs Cloud</a:t>
            </a:r>
            <a:endParaRPr lang="en-US" dirty="0"/>
          </a:p>
        </p:txBody>
      </p:sp>
      <p:grpSp>
        <p:nvGrpSpPr>
          <p:cNvPr id="4" name="Group 3"/>
          <p:cNvGrpSpPr/>
          <p:nvPr/>
        </p:nvGrpSpPr>
        <p:grpSpPr>
          <a:xfrm>
            <a:off x="765717" y="2120802"/>
            <a:ext cx="6876883" cy="5303014"/>
            <a:chOff x="765717" y="2120802"/>
            <a:chExt cx="6876883" cy="530301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717" y="2120802"/>
              <a:ext cx="6876883" cy="4567857"/>
            </a:xfrm>
            <a:prstGeom prst="rect">
              <a:avLst/>
            </a:prstGeom>
          </p:spPr>
        </p:pic>
        <p:sp>
          <p:nvSpPr>
            <p:cNvPr id="6" name="TextBox 5"/>
            <p:cNvSpPr txBox="1"/>
            <p:nvPr/>
          </p:nvSpPr>
          <p:spPr>
            <a:xfrm>
              <a:off x="979671" y="6715930"/>
              <a:ext cx="6448974" cy="707886"/>
            </a:xfrm>
            <a:prstGeom prst="rect">
              <a:avLst/>
            </a:prstGeom>
            <a:noFill/>
          </p:spPr>
          <p:txBody>
            <a:bodyPr wrap="square" rtlCol="0">
              <a:spAutoFit/>
            </a:bodyPr>
            <a:lstStyle/>
            <a:p>
              <a:pPr algn="ctr"/>
              <a:r>
                <a:rPr lang="en-US" sz="4000" dirty="0" smtClean="0">
                  <a:latin typeface="Amazon Ember" panose="020B0603020204020204" pitchFamily="34" charset="0"/>
                  <a:ea typeface="Amazon Ember" panose="020B0603020204020204" pitchFamily="34" charset="0"/>
                  <a:cs typeface="Amazon Ember" panose="020B0603020204020204" pitchFamily="34" charset="0"/>
                </a:rPr>
                <a:t>Data Center Operations</a:t>
              </a:r>
            </a:p>
          </p:txBody>
        </p:sp>
      </p:grpSp>
      <p:grpSp>
        <p:nvGrpSpPr>
          <p:cNvPr id="7" name="Group 6"/>
          <p:cNvGrpSpPr/>
          <p:nvPr/>
        </p:nvGrpSpPr>
        <p:grpSpPr>
          <a:xfrm>
            <a:off x="7611126" y="954472"/>
            <a:ext cx="6448974" cy="6823287"/>
            <a:chOff x="7611126" y="954472"/>
            <a:chExt cx="6448974" cy="6823287"/>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024" y="954472"/>
              <a:ext cx="3403177" cy="6200806"/>
            </a:xfrm>
            <a:prstGeom prst="rect">
              <a:avLst/>
            </a:prstGeom>
          </p:spPr>
        </p:pic>
        <p:sp>
          <p:nvSpPr>
            <p:cNvPr id="9" name="TextBox 8"/>
            <p:cNvSpPr txBox="1"/>
            <p:nvPr/>
          </p:nvSpPr>
          <p:spPr>
            <a:xfrm>
              <a:off x="7611126" y="7069873"/>
              <a:ext cx="6448974" cy="707886"/>
            </a:xfrm>
            <a:prstGeom prst="rect">
              <a:avLst/>
            </a:prstGeom>
            <a:noFill/>
          </p:spPr>
          <p:txBody>
            <a:bodyPr wrap="square" rtlCol="0">
              <a:spAutoFit/>
            </a:bodyPr>
            <a:lstStyle/>
            <a:p>
              <a:pPr algn="ctr"/>
              <a:r>
                <a:rPr lang="en-US" sz="4000" dirty="0" smtClean="0">
                  <a:latin typeface="Amazon Ember" panose="020B0603020204020204" pitchFamily="34" charset="0"/>
                  <a:ea typeface="Amazon Ember" panose="020B0603020204020204" pitchFamily="34" charset="0"/>
                  <a:cs typeface="Amazon Ember" panose="020B0603020204020204" pitchFamily="34" charset="0"/>
                </a:rPr>
                <a:t>Cloud Operations</a:t>
              </a:r>
            </a:p>
          </p:txBody>
        </p:sp>
      </p:gr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4408" y="717030"/>
            <a:ext cx="4120479" cy="6438248"/>
          </a:xfrm>
          <a:prstGeom prst="rect">
            <a:avLst/>
          </a:prstGeom>
        </p:spPr>
      </p:pic>
    </p:spTree>
    <p:extLst>
      <p:ext uri="{BB962C8B-B14F-4D97-AF65-F5344CB8AC3E}">
        <p14:creationId xmlns:p14="http://schemas.microsoft.com/office/powerpoint/2010/main" val="145045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4" name="TextBox 3"/>
          <p:cNvSpPr txBox="1"/>
          <p:nvPr/>
        </p:nvSpPr>
        <p:spPr>
          <a:xfrm>
            <a:off x="1529408" y="1057084"/>
            <a:ext cx="11548722" cy="2123658"/>
          </a:xfrm>
          <a:prstGeom prst="rect">
            <a:avLst/>
          </a:prstGeom>
          <a:noFill/>
        </p:spPr>
        <p:txBody>
          <a:bodyPr wrap="square" rtlCol="0">
            <a:spAutoFit/>
          </a:bodyPr>
          <a:lstStyle/>
          <a:p>
            <a:r>
              <a:rPr lang="en-US" sz="4400" b="1" dirty="0" smtClean="0">
                <a:latin typeface="Amazon Ember" panose="020B0603020204020204" pitchFamily="34" charset="0"/>
                <a:ea typeface="Amazon Ember" panose="020B0603020204020204" pitchFamily="34" charset="0"/>
                <a:cs typeface="Amazon Ember" panose="020B0603020204020204" pitchFamily="34" charset="0"/>
              </a:rPr>
              <a:t>Workload: </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The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people</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processes</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and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technologies</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that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together</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deliver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value</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to the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customer</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a:t>
            </a:r>
          </a:p>
        </p:txBody>
      </p:sp>
      <p:sp>
        <p:nvSpPr>
          <p:cNvPr id="5" name="TextBox 4"/>
          <p:cNvSpPr txBox="1"/>
          <p:nvPr/>
        </p:nvSpPr>
        <p:spPr>
          <a:xfrm>
            <a:off x="1529408" y="3305835"/>
            <a:ext cx="11548722" cy="2123658"/>
          </a:xfrm>
          <a:prstGeom prst="rect">
            <a:avLst/>
          </a:prstGeom>
          <a:noFill/>
        </p:spPr>
        <p:txBody>
          <a:bodyPr wrap="square" rtlCol="0">
            <a:spAutoFit/>
          </a:bodyPr>
          <a:lstStyle/>
          <a:p>
            <a:r>
              <a:rPr lang="en-US" sz="4400" b="1" dirty="0" smtClean="0">
                <a:latin typeface="Amazon Ember" panose="020B0603020204020204" pitchFamily="34" charset="0"/>
                <a:ea typeface="Amazon Ember" panose="020B0603020204020204" pitchFamily="34" charset="0"/>
                <a:cs typeface="Amazon Ember" panose="020B0603020204020204" pitchFamily="34" charset="0"/>
              </a:rPr>
              <a:t>Best Practice: </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A recommended thing you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should do </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when you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build</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and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operate</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a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Workload</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 in the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Cloud</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p:cNvSpPr txBox="1"/>
          <p:nvPr/>
        </p:nvSpPr>
        <p:spPr>
          <a:xfrm>
            <a:off x="1529408" y="5554587"/>
            <a:ext cx="11548722" cy="2123658"/>
          </a:xfrm>
          <a:prstGeom prst="rect">
            <a:avLst/>
          </a:prstGeom>
          <a:noFill/>
        </p:spPr>
        <p:txBody>
          <a:bodyPr wrap="square" rtlCol="0">
            <a:spAutoFit/>
          </a:bodyPr>
          <a:lstStyle/>
          <a:p>
            <a:r>
              <a:rPr lang="en-US" sz="4400" b="1" dirty="0" smtClean="0">
                <a:latin typeface="Amazon Ember" panose="020B0603020204020204" pitchFamily="34" charset="0"/>
                <a:ea typeface="Amazon Ember" panose="020B0603020204020204" pitchFamily="34" charset="0"/>
                <a:cs typeface="Amazon Ember" panose="020B0603020204020204" pitchFamily="34" charset="0"/>
              </a:rPr>
              <a:t>High Risk Issue: </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The absence of a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Best Practice</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 </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these are areas for improving your </a:t>
            </a:r>
            <a:r>
              <a:rPr lang="en-US" sz="4400" i="1" dirty="0" smtClean="0">
                <a:latin typeface="Amazon Ember" panose="020B0603020204020204" pitchFamily="34" charset="0"/>
                <a:ea typeface="Amazon Ember" panose="020B0603020204020204" pitchFamily="34" charset="0"/>
                <a:cs typeface="Amazon Ember" panose="020B0603020204020204" pitchFamily="34" charset="0"/>
              </a:rPr>
              <a:t>Workload health</a:t>
            </a:r>
            <a:r>
              <a:rPr lang="en-US" sz="4400" dirty="0" smtClean="0">
                <a:latin typeface="Amazon Ember" panose="020B0603020204020204" pitchFamily="34" charset="0"/>
                <a:ea typeface="Amazon Ember" panose="020B0603020204020204" pitchFamily="34" charset="0"/>
                <a:cs typeface="Amazon Ember" panose="020B0603020204020204" pitchFamily="34" charset="0"/>
              </a:rPr>
              <a:t>.</a:t>
            </a:r>
          </a:p>
        </p:txBody>
      </p:sp>
    </p:spTree>
    <p:extLst>
      <p:ext uri="{BB962C8B-B14F-4D97-AF65-F5344CB8AC3E}">
        <p14:creationId xmlns:p14="http://schemas.microsoft.com/office/powerpoint/2010/main" val="389715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Workload?</a:t>
            </a:r>
            <a:endParaRPr lang="en-US" dirty="0"/>
          </a:p>
        </p:txBody>
      </p:sp>
      <p:sp>
        <p:nvSpPr>
          <p:cNvPr id="3" name="TextBox 2"/>
          <p:cNvSpPr txBox="1"/>
          <p:nvPr/>
        </p:nvSpPr>
        <p:spPr>
          <a:xfrm>
            <a:off x="-186676" y="5272844"/>
            <a:ext cx="3788229" cy="538609"/>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People</a:t>
            </a:r>
          </a:p>
        </p:txBody>
      </p:sp>
      <p:sp>
        <p:nvSpPr>
          <p:cNvPr id="7" name="TextBox 6"/>
          <p:cNvSpPr txBox="1"/>
          <p:nvPr/>
        </p:nvSpPr>
        <p:spPr>
          <a:xfrm>
            <a:off x="3585987" y="5203223"/>
            <a:ext cx="3788229" cy="538609"/>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Processes</a:t>
            </a:r>
          </a:p>
        </p:txBody>
      </p:sp>
      <p:sp>
        <p:nvSpPr>
          <p:cNvPr id="8" name="TextBox 7"/>
          <p:cNvSpPr txBox="1"/>
          <p:nvPr/>
        </p:nvSpPr>
        <p:spPr>
          <a:xfrm>
            <a:off x="6984721" y="5237241"/>
            <a:ext cx="3788229" cy="538609"/>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Technology</a:t>
            </a:r>
          </a:p>
        </p:txBody>
      </p:sp>
      <p:grpSp>
        <p:nvGrpSpPr>
          <p:cNvPr id="64" name="Group 63"/>
          <p:cNvGrpSpPr/>
          <p:nvPr/>
        </p:nvGrpSpPr>
        <p:grpSpPr>
          <a:xfrm>
            <a:off x="381085" y="2292235"/>
            <a:ext cx="2551760" cy="2614661"/>
            <a:chOff x="1446785" y="1531874"/>
            <a:chExt cx="4369377" cy="4662009"/>
          </a:xfrm>
        </p:grpSpPr>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785" y="1767005"/>
              <a:ext cx="2540579" cy="2553282"/>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583" y="1531874"/>
              <a:ext cx="2540579" cy="2553282"/>
            </a:xfrm>
            <a:prstGeom prst="rect">
              <a:avLst/>
            </a:prstGeom>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1184" y="3640601"/>
              <a:ext cx="2540579" cy="2553282"/>
            </a:xfrm>
            <a:prstGeom prst="rect">
              <a:avLst/>
            </a:prstGeom>
          </p:spPr>
        </p:pic>
      </p:grpSp>
      <p:pic>
        <p:nvPicPr>
          <p:cNvPr id="65" name="Picture 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9625" y="2516191"/>
            <a:ext cx="2540579" cy="2540579"/>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8547" y="2296697"/>
            <a:ext cx="2540579" cy="2540579"/>
          </a:xfrm>
          <a:prstGeom prst="rect">
            <a:avLst/>
          </a:prstGeom>
        </p:spPr>
      </p:pic>
      <p:sp>
        <p:nvSpPr>
          <p:cNvPr id="67" name="Cross 66"/>
          <p:cNvSpPr/>
          <p:nvPr/>
        </p:nvSpPr>
        <p:spPr>
          <a:xfrm>
            <a:off x="2918836" y="3108629"/>
            <a:ext cx="1410789" cy="1494944"/>
          </a:xfrm>
          <a:prstGeom prst="plus">
            <a:avLst>
              <a:gd name="adj" fmla="val 3796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Cross 67"/>
          <p:cNvSpPr/>
          <p:nvPr/>
        </p:nvSpPr>
        <p:spPr>
          <a:xfrm>
            <a:off x="6480711" y="3039009"/>
            <a:ext cx="1410789" cy="1494944"/>
          </a:xfrm>
          <a:prstGeom prst="plus">
            <a:avLst>
              <a:gd name="adj" fmla="val 3796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53858" y="2396867"/>
            <a:ext cx="2540579" cy="2540579"/>
          </a:xfrm>
          <a:prstGeom prst="rect">
            <a:avLst/>
          </a:prstGeom>
        </p:spPr>
      </p:pic>
      <p:sp>
        <p:nvSpPr>
          <p:cNvPr id="6" name="Equal 5"/>
          <p:cNvSpPr/>
          <p:nvPr/>
        </p:nvSpPr>
        <p:spPr>
          <a:xfrm>
            <a:off x="10245924" y="2831161"/>
            <a:ext cx="2096195" cy="1943863"/>
          </a:xfrm>
          <a:prstGeom prst="mathEqual">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p:cNvSpPr txBox="1"/>
          <p:nvPr/>
        </p:nvSpPr>
        <p:spPr>
          <a:xfrm>
            <a:off x="11230032" y="5056770"/>
            <a:ext cx="3788229" cy="984885"/>
          </a:xfrm>
          <a:prstGeom prst="rect">
            <a:avLst/>
          </a:prstGeom>
          <a:noFill/>
        </p:spPr>
        <p:txBody>
          <a:bodyPr wrap="square" rtlCol="0">
            <a:spAutoFit/>
          </a:bodyPr>
          <a:lstStyle/>
          <a:p>
            <a:pPr algn="ct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Business</a:t>
            </a:r>
            <a:b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br>
            <a:r>
              <a:rPr lang="en-US" sz="2900" dirty="0"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rPr>
              <a:t>Value</a:t>
            </a:r>
          </a:p>
        </p:txBody>
      </p:sp>
      <p:sp>
        <p:nvSpPr>
          <p:cNvPr id="9" name="Rounded Rectangle 8"/>
          <p:cNvSpPr/>
          <p:nvPr/>
        </p:nvSpPr>
        <p:spPr>
          <a:xfrm>
            <a:off x="381085" y="1586204"/>
            <a:ext cx="9864839" cy="4601903"/>
          </a:xfrm>
          <a:prstGeom prst="round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712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67" grpId="0" animBg="1"/>
      <p:bldP spid="68" grpId="0" animBg="1"/>
      <p:bldP spid="6" grpId="0" animBg="1"/>
      <p:bldP spid="17" grpId="0"/>
      <p:bldP spid="9" grpId="0" animBg="1"/>
    </p:bldLst>
  </p:timing>
</p:sld>
</file>

<file path=ppt/theme/theme1.xml><?xml version="1.0" encoding="utf-8"?>
<a:theme xmlns:a="http://schemas.openxmlformats.org/drawingml/2006/main" name="DeckTemplate-AWS">
  <a:themeElements>
    <a:clrScheme name="Custom 13">
      <a:dk1>
        <a:srgbClr val="000000"/>
      </a:dk1>
      <a:lt1>
        <a:srgbClr val="FFFFFF"/>
      </a:lt1>
      <a:dk2>
        <a:srgbClr val="232F3E"/>
      </a:dk2>
      <a:lt2>
        <a:srgbClr val="F2F3F3"/>
      </a:lt2>
      <a:accent1>
        <a:srgbClr val="FF9900"/>
      </a:accent1>
      <a:accent2>
        <a:srgbClr val="00A1C9"/>
      </a:accent2>
      <a:accent3>
        <a:srgbClr val="007DBC"/>
      </a:accent3>
      <a:accent4>
        <a:srgbClr val="69AF34"/>
      </a:accent4>
      <a:accent5>
        <a:srgbClr val="1E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solidFill>
              <a:schemeClr val="tx2"/>
            </a:solidFill>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DeckTemplate_AWS</Template>
  <TotalTime>11733</TotalTime>
  <Words>910</Words>
  <Application>Microsoft Office PowerPoint</Application>
  <PresentationFormat>Custom</PresentationFormat>
  <Paragraphs>104</Paragraphs>
  <Slides>22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Amazon Ember</vt:lpstr>
      <vt:lpstr>Amazon Ember Light</vt:lpstr>
      <vt:lpstr>Amazon Ember Regular</vt:lpstr>
      <vt:lpstr>Arial</vt:lpstr>
      <vt:lpstr>DeckTemplate-AWS</vt:lpstr>
      <vt:lpstr>PowerPoint Presentation</vt:lpstr>
      <vt:lpstr>Who am I?</vt:lpstr>
      <vt:lpstr>You’ll Learn About</vt:lpstr>
      <vt:lpstr>PowerPoint Presentation</vt:lpstr>
      <vt:lpstr>PowerPoint Presentation</vt:lpstr>
      <vt:lpstr>What is Well-Architected?</vt:lpstr>
      <vt:lpstr>Data Center vs Cloud</vt:lpstr>
      <vt:lpstr>Key Terms</vt:lpstr>
      <vt:lpstr>What is a Workload?</vt:lpstr>
      <vt:lpstr>Can you answer the question: “Are you Well-Architected?”</vt:lpstr>
      <vt:lpstr>The Pillars of the Framework</vt:lpstr>
      <vt:lpstr>Framework Design Principles</vt:lpstr>
      <vt:lpstr>Questions in the Framework</vt:lpstr>
      <vt:lpstr>A Natural Tension</vt:lpstr>
      <vt:lpstr>Understand Your Tradeoffs</vt:lpstr>
      <vt:lpstr>When should I run a Well-Architected Review?</vt:lpstr>
      <vt:lpstr>The Well-Architected Tool - Dashboard</vt:lpstr>
      <vt:lpstr>The Well-Architected Tool - Review</vt:lpstr>
      <vt:lpstr>Running a Review</vt:lpstr>
      <vt:lpstr>The Well-Architected Cycle</vt:lpstr>
      <vt:lpstr>Recap</vt:lpstr>
      <vt:lpstr>Thank you! Join me on Slack in #2020-modern-infrastructure for a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Boyd, Richard</cp:lastModifiedBy>
  <cp:revision>148</cp:revision>
  <dcterms:created xsi:type="dcterms:W3CDTF">2016-06-17T18:22:10Z</dcterms:created>
  <dcterms:modified xsi:type="dcterms:W3CDTF">2020-11-13T02:00:56Z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